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5"/>
  </p:notesMasterIdLst>
  <p:handoutMasterIdLst>
    <p:handoutMasterId r:id="rId36"/>
  </p:handoutMasterIdLst>
  <p:sldIdLst>
    <p:sldId id="510" r:id="rId2"/>
    <p:sldId id="511" r:id="rId3"/>
    <p:sldId id="513" r:id="rId4"/>
    <p:sldId id="540" r:id="rId5"/>
    <p:sldId id="518" r:id="rId6"/>
    <p:sldId id="529" r:id="rId7"/>
    <p:sldId id="539" r:id="rId8"/>
    <p:sldId id="534" r:id="rId9"/>
    <p:sldId id="522" r:id="rId10"/>
    <p:sldId id="536" r:id="rId11"/>
    <p:sldId id="537" r:id="rId12"/>
    <p:sldId id="531" r:id="rId13"/>
    <p:sldId id="444" r:id="rId14"/>
    <p:sldId id="528" r:id="rId15"/>
    <p:sldId id="524" r:id="rId16"/>
    <p:sldId id="556" r:id="rId17"/>
    <p:sldId id="526" r:id="rId18"/>
    <p:sldId id="558" r:id="rId19"/>
    <p:sldId id="527" r:id="rId20"/>
    <p:sldId id="555" r:id="rId21"/>
    <p:sldId id="557" r:id="rId22"/>
    <p:sldId id="523" r:id="rId23"/>
    <p:sldId id="464" r:id="rId24"/>
    <p:sldId id="546" r:id="rId25"/>
    <p:sldId id="549" r:id="rId26"/>
    <p:sldId id="548" r:id="rId27"/>
    <p:sldId id="550" r:id="rId28"/>
    <p:sldId id="551" r:id="rId29"/>
    <p:sldId id="553" r:id="rId30"/>
    <p:sldId id="552" r:id="rId31"/>
    <p:sldId id="554" r:id="rId32"/>
    <p:sldId id="543" r:id="rId33"/>
    <p:sldId id="470" r:id="rId3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F5F5F"/>
    <a:srgbClr val="FFFF66"/>
    <a:srgbClr val="FFFFCC"/>
    <a:srgbClr val="66FF33"/>
    <a:srgbClr val="339933"/>
    <a:srgbClr val="30659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9" autoAdjust="0"/>
    <p:restoredTop sz="86667" autoAdjust="0"/>
  </p:normalViewPr>
  <p:slideViewPr>
    <p:cSldViewPr>
      <p:cViewPr varScale="1">
        <p:scale>
          <a:sx n="82" d="100"/>
          <a:sy n="82" d="100"/>
        </p:scale>
        <p:origin x="-84" y="-114"/>
      </p:cViewPr>
      <p:guideLst>
        <p:guide orient="horz" pos="2160"/>
        <p:guide pos="2880"/>
      </p:guideLst>
    </p:cSldViewPr>
  </p:slideViewPr>
  <p:notesTextViewPr>
    <p:cViewPr>
      <p:scale>
        <a:sx n="100" d="100"/>
        <a:sy n="100" d="100"/>
      </p:scale>
      <p:origin x="0" y="0"/>
    </p:cViewPr>
  </p:notesTextViewPr>
  <p:sorterViewPr>
    <p:cViewPr>
      <p:scale>
        <a:sx n="77" d="100"/>
        <a:sy n="77" d="100"/>
      </p:scale>
      <p:origin x="0" y="0"/>
    </p:cViewPr>
  </p:sorterViewPr>
  <p:notesViewPr>
    <p:cSldViewPr>
      <p:cViewPr varScale="1">
        <p:scale>
          <a:sx n="53" d="100"/>
          <a:sy n="53" d="100"/>
        </p:scale>
        <p:origin x="-1872" y="-90"/>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3077739" cy="46958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62467" name="Rectangle 3"/>
          <p:cNvSpPr>
            <a:spLocks noGrp="1" noChangeArrowheads="1"/>
          </p:cNvSpPr>
          <p:nvPr>
            <p:ph type="dt" sz="quarter" idx="1"/>
          </p:nvPr>
        </p:nvSpPr>
        <p:spPr bwMode="auto">
          <a:xfrm>
            <a:off x="4023093" y="1"/>
            <a:ext cx="3077739" cy="46958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62468" name="Rectangle 4"/>
          <p:cNvSpPr>
            <a:spLocks noGrp="1" noChangeArrowheads="1"/>
          </p:cNvSpPr>
          <p:nvPr>
            <p:ph type="ftr" sz="quarter" idx="2"/>
          </p:nvPr>
        </p:nvSpPr>
        <p:spPr bwMode="auto">
          <a:xfrm>
            <a:off x="0" y="8917247"/>
            <a:ext cx="3077739" cy="469589"/>
          </a:xfrm>
          <a:prstGeom prst="rect">
            <a:avLst/>
          </a:prstGeom>
          <a:noFill/>
          <a:ln w="9525">
            <a:noFill/>
            <a:miter lim="800000"/>
            <a:headEnd/>
            <a:tailEnd/>
          </a:ln>
          <a:effectLst/>
        </p:spPr>
        <p:txBody>
          <a:bodyPr vert="horz" wrap="square" lIns="92804" tIns="46403" rIns="92804" bIns="46403"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62469" name="Rectangle 5"/>
          <p:cNvSpPr>
            <a:spLocks noGrp="1" noChangeArrowheads="1"/>
          </p:cNvSpPr>
          <p:nvPr>
            <p:ph type="sldNum" sz="quarter" idx="3"/>
          </p:nvPr>
        </p:nvSpPr>
        <p:spPr bwMode="auto">
          <a:xfrm>
            <a:off x="4023093" y="8917247"/>
            <a:ext cx="3077739" cy="469589"/>
          </a:xfrm>
          <a:prstGeom prst="rect">
            <a:avLst/>
          </a:prstGeom>
          <a:noFill/>
          <a:ln w="9525">
            <a:noFill/>
            <a:miter lim="800000"/>
            <a:headEnd/>
            <a:tailEnd/>
          </a:ln>
          <a:effectLst/>
        </p:spPr>
        <p:txBody>
          <a:bodyPr vert="horz" wrap="square" lIns="92804" tIns="46403" rIns="92804" bIns="46403" numCol="1" anchor="b" anchorCtr="0" compatLnSpc="1">
            <a:prstTxWarp prst="textNoShape">
              <a:avLst/>
            </a:prstTxWarp>
          </a:bodyPr>
          <a:lstStyle>
            <a:lvl1pPr algn="r" eaLnBrk="1" hangingPunct="1">
              <a:defRPr sz="1200">
                <a:latin typeface="Arial" charset="0"/>
              </a:defRPr>
            </a:lvl1pPr>
          </a:lstStyle>
          <a:p>
            <a:pPr>
              <a:defRPr/>
            </a:pPr>
            <a:fld id="{2C9C7F4A-668E-40FE-B0C6-FBC8F7DF5AF4}" type="slidenum">
              <a:rPr lang="en-US"/>
              <a:pPr>
                <a:defRPr/>
              </a:pPr>
              <a:t>‹#›</a:t>
            </a:fld>
            <a:endParaRPr lang="en-US" dirty="0"/>
          </a:p>
        </p:txBody>
      </p:sp>
    </p:spTree>
    <p:extLst>
      <p:ext uri="{BB962C8B-B14F-4D97-AF65-F5344CB8AC3E}">
        <p14:creationId xmlns:p14="http://schemas.microsoft.com/office/powerpoint/2010/main" xmlns="" val="2246995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3077739" cy="46958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1987" name="Rectangle 3"/>
          <p:cNvSpPr>
            <a:spLocks noGrp="1" noChangeArrowheads="1"/>
          </p:cNvSpPr>
          <p:nvPr>
            <p:ph type="dt" idx="1"/>
          </p:nvPr>
        </p:nvSpPr>
        <p:spPr bwMode="auto">
          <a:xfrm>
            <a:off x="4023093" y="1"/>
            <a:ext cx="3077739" cy="469589"/>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9396" name="Rectangle 4"/>
          <p:cNvSpPr>
            <a:spLocks noGrp="1" noRot="1" noChangeAspect="1" noChangeArrowheads="1" noTextEdit="1"/>
          </p:cNvSpPr>
          <p:nvPr>
            <p:ph type="sldImg" idx="2"/>
          </p:nvPr>
        </p:nvSpPr>
        <p:spPr bwMode="auto">
          <a:xfrm>
            <a:off x="1204913" y="703263"/>
            <a:ext cx="4692650" cy="3521075"/>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10248" y="4459445"/>
            <a:ext cx="5681980" cy="4224650"/>
          </a:xfrm>
          <a:prstGeom prst="rect">
            <a:avLst/>
          </a:prstGeom>
          <a:noFill/>
          <a:ln w="9525">
            <a:noFill/>
            <a:miter lim="800000"/>
            <a:headEnd/>
            <a:tailEnd/>
          </a:ln>
          <a:effectLst/>
        </p:spPr>
        <p:txBody>
          <a:bodyPr vert="horz" wrap="square" lIns="92804" tIns="46403" rIns="92804" bIns="464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917247"/>
            <a:ext cx="3077739" cy="469589"/>
          </a:xfrm>
          <a:prstGeom prst="rect">
            <a:avLst/>
          </a:prstGeom>
          <a:noFill/>
          <a:ln w="9525">
            <a:noFill/>
            <a:miter lim="800000"/>
            <a:headEnd/>
            <a:tailEnd/>
          </a:ln>
          <a:effectLst/>
        </p:spPr>
        <p:txBody>
          <a:bodyPr vert="horz" wrap="square" lIns="92804" tIns="46403" rIns="92804" bIns="46403"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41991" name="Rectangle 7"/>
          <p:cNvSpPr>
            <a:spLocks noGrp="1" noChangeArrowheads="1"/>
          </p:cNvSpPr>
          <p:nvPr>
            <p:ph type="sldNum" sz="quarter" idx="5"/>
          </p:nvPr>
        </p:nvSpPr>
        <p:spPr bwMode="auto">
          <a:xfrm>
            <a:off x="4023093" y="8917247"/>
            <a:ext cx="3077739" cy="469589"/>
          </a:xfrm>
          <a:prstGeom prst="rect">
            <a:avLst/>
          </a:prstGeom>
          <a:noFill/>
          <a:ln w="9525">
            <a:noFill/>
            <a:miter lim="800000"/>
            <a:headEnd/>
            <a:tailEnd/>
          </a:ln>
          <a:effectLst/>
        </p:spPr>
        <p:txBody>
          <a:bodyPr vert="horz" wrap="square" lIns="92804" tIns="46403" rIns="92804" bIns="46403" numCol="1" anchor="b" anchorCtr="0" compatLnSpc="1">
            <a:prstTxWarp prst="textNoShape">
              <a:avLst/>
            </a:prstTxWarp>
          </a:bodyPr>
          <a:lstStyle>
            <a:lvl1pPr algn="r" eaLnBrk="1" hangingPunct="1">
              <a:defRPr sz="1200">
                <a:latin typeface="Arial" charset="0"/>
              </a:defRPr>
            </a:lvl1pPr>
          </a:lstStyle>
          <a:p>
            <a:pPr>
              <a:defRPr/>
            </a:pPr>
            <a:fld id="{4FD8D194-C9FB-48B1-BBCA-84E46F7A949C}" type="slidenum">
              <a:rPr lang="en-US"/>
              <a:pPr>
                <a:defRPr/>
              </a:pPr>
              <a:t>‹#›</a:t>
            </a:fld>
            <a:endParaRPr lang="en-US" dirty="0"/>
          </a:p>
        </p:txBody>
      </p:sp>
    </p:spTree>
    <p:extLst>
      <p:ext uri="{BB962C8B-B14F-4D97-AF65-F5344CB8AC3E}">
        <p14:creationId xmlns:p14="http://schemas.microsoft.com/office/powerpoint/2010/main" xmlns="" val="1123179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thirstyplanet.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dirty="0" smtClean="0"/>
          </a:p>
          <a:p>
            <a:pPr eaLnBrk="1" hangingPunct="1"/>
            <a:r>
              <a:rPr lang="en-US" dirty="0" smtClean="0"/>
              <a:t>Mark: Explain where we are in the process and why we are here today to brief our sponsor.</a:t>
            </a:r>
          </a:p>
          <a:p>
            <a:pPr eaLnBrk="1" hangingPunct="1"/>
            <a:endParaRPr lang="en-US" dirty="0" smtClean="0"/>
          </a:p>
          <a:p>
            <a:r>
              <a:rPr lang="en-US" dirty="0" smtClean="0"/>
              <a:t>Periodically reviewed by Project Advisory Committee.</a:t>
            </a:r>
            <a:r>
              <a:rPr lang="en-US" baseline="0" dirty="0" smtClean="0"/>
              <a:t> Currently being reviewed until March</a:t>
            </a:r>
          </a:p>
          <a:p>
            <a:r>
              <a:rPr lang="en-US" baseline="0" dirty="0" smtClean="0"/>
              <a:t>We are checking in with our sponsors to verify the information</a:t>
            </a:r>
            <a:endParaRPr lang="en-US" dirty="0" smtClean="0"/>
          </a:p>
          <a:p>
            <a:pPr eaLnBrk="1" hangingPunct="1"/>
            <a:endParaRPr lang="en-US" dirty="0" smtClean="0"/>
          </a:p>
          <a:p>
            <a:pPr eaLnBrk="1" hangingPunct="1"/>
            <a:endParaRPr lang="en-US" dirty="0" smtClean="0"/>
          </a:p>
          <a:p>
            <a:pPr eaLnBrk="1" hangingPunct="1"/>
            <a:r>
              <a:rPr lang="en-US" baseline="0" dirty="0" smtClean="0"/>
              <a:t> </a:t>
            </a:r>
            <a:endParaRPr lang="en-US" dirty="0" smtClean="0"/>
          </a:p>
        </p:txBody>
      </p:sp>
      <p:sp>
        <p:nvSpPr>
          <p:cNvPr id="60420" name="Slide Number Placeholder 3"/>
          <p:cNvSpPr>
            <a:spLocks noGrp="1"/>
          </p:cNvSpPr>
          <p:nvPr>
            <p:ph type="sldNum" sz="quarter" idx="5"/>
          </p:nvPr>
        </p:nvSpPr>
        <p:spPr>
          <a:noFill/>
        </p:spPr>
        <p:txBody>
          <a:bodyPr/>
          <a:lstStyle/>
          <a:p>
            <a:fld id="{D5BF41FC-08DE-457F-B0EB-93F893A8F06B}"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214">
              <a:defRPr/>
            </a:pPr>
            <a:r>
              <a:rPr lang="en-US" dirty="0" smtClean="0"/>
              <a:t>The research revealed that the Sunnyvale respondents were considerably more concerned about the positive impact recycled water use could have on the environment and in their communities than their Riverside counterparts who appeared somewhat nonplussed by the use of recycled water in their area and its potential environmental benefits (i.e., protecting fish species by maintaining flows in natural waterways). </a:t>
            </a:r>
          </a:p>
          <a:p>
            <a:endParaRPr lang="en-US" dirty="0"/>
          </a:p>
        </p:txBody>
      </p:sp>
      <p:sp>
        <p:nvSpPr>
          <p:cNvPr id="4" name="Slide Number Placeholder 3"/>
          <p:cNvSpPr>
            <a:spLocks noGrp="1"/>
          </p:cNvSpPr>
          <p:nvPr>
            <p:ph type="sldNum" sz="quarter" idx="10"/>
          </p:nvPr>
        </p:nvSpPr>
        <p:spPr/>
        <p:txBody>
          <a:bodyPr/>
          <a:lstStyle/>
          <a:p>
            <a:fld id="{0462BEC1-9E1E-4D5B-A44E-16D11F9EC86E}"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FD8D194-C9FB-48B1-BBCA-84E46F7A949C}" type="slidenum">
              <a:rPr lang="en-US" smtClean="0"/>
              <a:pPr>
                <a:defRPr/>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Under the direction of the E&amp;O Committee - Krome Communications developed a public website that will serve as an information hub for the general public and “non-industry” audiences. This should appeal to a wide range of interests including, schools,  parents, students, landscapers, environmental interests, stakeholders, opinion leaders, academia, and members of the media.</a:t>
            </a:r>
          </a:p>
          <a:p>
            <a:pPr eaLnBrk="1" hangingPunct="1">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30E7BC-E4CB-4B88-905F-0303C980143B}" type="slidenum">
              <a:rPr lang="en-US" smtClean="0"/>
              <a:pPr/>
              <a:t>23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smtClean="0"/>
              <a:t>Reclaimed Water Customer Information Program</a:t>
            </a:r>
            <a:endParaRPr lang="en-US" smtClean="0"/>
          </a:p>
          <a:p>
            <a:r>
              <a:rPr lang="en-US" smtClean="0"/>
              <a:t>Create dedicated web pages on the King County web site for potential customers and final customers</a:t>
            </a:r>
          </a:p>
          <a:p>
            <a:r>
              <a:rPr lang="en-US" smtClean="0"/>
              <a:t>Develop a brochure or one-page fact sheet covering the steps to participate in the program</a:t>
            </a:r>
          </a:p>
          <a:p>
            <a:r>
              <a:rPr lang="en-US" smtClean="0"/>
              <a:t>Keep potential customers routinely informed during the long process of project implementation by developing an e-mail broadcast group dedicated to potential customers. If you routinely provide them with updates, schedule information, etc., you will minimize the occurrence of misinformation, rumors and uncertainties about project status.</a:t>
            </a:r>
          </a:p>
          <a:p>
            <a:r>
              <a:rPr lang="en-US" smtClean="0"/>
              <a:t>For those customers concerned about water rights, advise them of their options, or guide them toward existing Trusts where their water rights can be banked, sold or retained in some way.</a:t>
            </a:r>
          </a:p>
          <a:p>
            <a:endParaRPr lang="en-US" smtClean="0"/>
          </a:p>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C8A1F5-FE4E-4D85-8A01-768D995C5294}" type="slidenum">
              <a:rPr lang="en-US" smtClean="0"/>
              <a:pPr/>
              <a:t>25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 were working on finalizing the message delivery tools materials – In May, June and July  I used the materials on one-on-ones in two projects. One was up in King County the other with the SFPUC on their evaluation for RW use on the eastside of San Francisco. I introduced the materials while in one-on-one in-depth interviews (26 in SF) (26 in Seattle area). The uses were broad; landscape irrigation, golf course, agricultural, parks &amp; playgrounds.</a:t>
            </a:r>
          </a:p>
          <a:p>
            <a:r>
              <a:rPr lang="en-US" dirty="0" smtClean="0"/>
              <a:t> </a:t>
            </a:r>
          </a:p>
          <a:p>
            <a:r>
              <a:rPr lang="en-US" dirty="0" smtClean="0"/>
              <a:t>In each and every case, when water quality concerns came up and I pulled out the materials, there was a sense of relief and satisfaction with the information provided. It mitigated the kinds of discussions we use to be in. Because the concept is so easy to understand, it instantly dispels that unknown fear. “Oh, 67,000 years, …well never mind.”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4FD8D194-C9FB-48B1-BBCA-84E46F7A949C}" type="slidenum">
              <a:rPr lang="en-US" smtClean="0"/>
              <a:pPr>
                <a:defRPr/>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Mark: The URL address for this new site is: </a:t>
            </a:r>
            <a:r>
              <a:rPr lang="en-US" u="sng" dirty="0" smtClean="0">
                <a:hlinkClick r:id="rId3"/>
              </a:rPr>
              <a:t>www.athirstyplanet.com</a:t>
            </a:r>
            <a:r>
              <a:rPr lang="en-US" dirty="0" smtClean="0"/>
              <a:t> and is NOW available for all WRA members to link to form their web site – there by spreading the word and availability of this great information.</a:t>
            </a:r>
          </a:p>
          <a:p>
            <a:pPr eaLnBrk="1" hangingPunct="1">
              <a:spcBef>
                <a:spcPct val="0"/>
              </a:spcBef>
            </a:pPr>
            <a:endParaRPr lang="en-US" dirty="0"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82CCFE-4EEA-4CC5-B6B5-D4376637C69B}" type="slidenum">
              <a:rPr lang="en-US" smtClean="0"/>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dirty="0" smtClean="0"/>
              <a:t>Mark</a:t>
            </a:r>
          </a:p>
        </p:txBody>
      </p:sp>
      <p:sp>
        <p:nvSpPr>
          <p:cNvPr id="73732" name="Slide Number Placeholder 3"/>
          <p:cNvSpPr>
            <a:spLocks noGrp="1"/>
          </p:cNvSpPr>
          <p:nvPr>
            <p:ph type="sldNum" sz="quarter" idx="5"/>
          </p:nvPr>
        </p:nvSpPr>
        <p:spPr>
          <a:noFill/>
        </p:spPr>
        <p:txBody>
          <a:bodyPr/>
          <a:lstStyle/>
          <a:p>
            <a:fld id="{FD67F5AC-01D1-4495-A78B-0067DDC8AD30}"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116">
              <a:defRPr/>
            </a:pPr>
            <a:r>
              <a:rPr lang="en-US" dirty="0" smtClean="0"/>
              <a:t>Mark introduces Jean</a:t>
            </a:r>
          </a:p>
          <a:p>
            <a:endParaRPr lang="en-US" dirty="0"/>
          </a:p>
        </p:txBody>
      </p:sp>
      <p:sp>
        <p:nvSpPr>
          <p:cNvPr id="4" name="Slide Number Placeholder 3"/>
          <p:cNvSpPr>
            <a:spLocks noGrp="1"/>
          </p:cNvSpPr>
          <p:nvPr>
            <p:ph type="sldNum" sz="quarter" idx="10"/>
          </p:nvPr>
        </p:nvSpPr>
        <p:spPr/>
        <p:txBody>
          <a:bodyPr/>
          <a:lstStyle/>
          <a:p>
            <a:fld id="{0462BEC1-9E1E-4D5B-A44E-16D11F9EC86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Jean: brief overview</a:t>
            </a:r>
            <a:endParaRPr lang="en-US" dirty="0"/>
          </a:p>
        </p:txBody>
      </p:sp>
      <p:sp>
        <p:nvSpPr>
          <p:cNvPr id="4" name="Slide Number Placeholder 3"/>
          <p:cNvSpPr>
            <a:spLocks noGrp="1"/>
          </p:cNvSpPr>
          <p:nvPr>
            <p:ph type="sldNum" sz="quarter" idx="10"/>
          </p:nvPr>
        </p:nvSpPr>
        <p:spPr/>
        <p:txBody>
          <a:bodyPr/>
          <a:lstStyle/>
          <a:p>
            <a:pPr>
              <a:defRPr/>
            </a:pPr>
            <a:fld id="{4FD8D194-C9FB-48B1-BBCA-84E46F7A949C}"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 Periodically reviewed by Project Advisory Committee.</a:t>
            </a:r>
            <a:r>
              <a:rPr lang="en-US" baseline="0" dirty="0" smtClean="0"/>
              <a:t> Currently being reviewed until March</a:t>
            </a:r>
          </a:p>
          <a:p>
            <a:r>
              <a:rPr lang="en-US" baseline="0" dirty="0" smtClean="0"/>
              <a:t>We are checking in with our sponsors to verify the information.</a:t>
            </a:r>
            <a:endParaRPr lang="en-US" dirty="0"/>
          </a:p>
        </p:txBody>
      </p:sp>
      <p:sp>
        <p:nvSpPr>
          <p:cNvPr id="4" name="Slide Number Placeholder 3"/>
          <p:cNvSpPr>
            <a:spLocks noGrp="1"/>
          </p:cNvSpPr>
          <p:nvPr>
            <p:ph type="sldNum" sz="quarter" idx="10"/>
          </p:nvPr>
        </p:nvSpPr>
        <p:spPr/>
        <p:txBody>
          <a:bodyPr/>
          <a:lstStyle/>
          <a:p>
            <a:fld id="{0462BEC1-9E1E-4D5B-A44E-16D11F9EC86E}"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smtClean="0"/>
          </a:p>
        </p:txBody>
      </p:sp>
      <p:sp>
        <p:nvSpPr>
          <p:cNvPr id="69636" name="Slide Number Placeholder 3"/>
          <p:cNvSpPr>
            <a:spLocks noGrp="1"/>
          </p:cNvSpPr>
          <p:nvPr>
            <p:ph type="sldNum" sz="quarter" idx="5"/>
          </p:nvPr>
        </p:nvSpPr>
        <p:spPr>
          <a:noFill/>
        </p:spPr>
        <p:txBody>
          <a:bodyPr/>
          <a:lstStyle/>
          <a:p>
            <a:fld id="{4C4CD43D-4BF5-4CE2-87F2-0BB9635655F3}" type="slidenum">
              <a:rPr lang="en-US" smtClean="0"/>
              <a:pPr/>
              <a:t>14</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214">
              <a:defRPr/>
            </a:pPr>
            <a:r>
              <a:rPr lang="en-US" dirty="0" smtClean="0"/>
              <a:t>The concepts, as a whole, were favorably received and imparted positive impressions of recycled water and its benefits. While preferences varied by market, each of the concepts received at least one mention as a compelling/relevant idea. Respondents’ ability to grasp the examples and any provided data seemed to influence their preferences and their ability to relate to it. </a:t>
            </a:r>
          </a:p>
          <a:p>
            <a:endParaRPr lang="en-US" dirty="0" smtClean="0"/>
          </a:p>
          <a:p>
            <a:endParaRPr lang="en-US" dirty="0" smtClean="0"/>
          </a:p>
          <a:p>
            <a:pPr defTabSz="946214">
              <a:defRPr/>
            </a:pPr>
            <a:r>
              <a:rPr lang="en-US" dirty="0" smtClean="0"/>
              <a:t>agricultural worker toiling for 28,000 to receive the equivalent of a single dose of ibuprofen clearly telegraphed the low risk associated with coming into contact with recycled water. </a:t>
            </a:r>
          </a:p>
          <a:p>
            <a:endParaRPr lang="en-US" dirty="0"/>
          </a:p>
        </p:txBody>
      </p:sp>
      <p:sp>
        <p:nvSpPr>
          <p:cNvPr id="4" name="Slide Number Placeholder 3"/>
          <p:cNvSpPr>
            <a:spLocks noGrp="1"/>
          </p:cNvSpPr>
          <p:nvPr>
            <p:ph type="sldNum" sz="quarter" idx="10"/>
          </p:nvPr>
        </p:nvSpPr>
        <p:spPr/>
        <p:txBody>
          <a:bodyPr/>
          <a:lstStyle/>
          <a:p>
            <a:pPr>
              <a:defRPr/>
            </a:pPr>
            <a:fld id="{4FD8D194-C9FB-48B1-BBCA-84E46F7A949C}" type="slidenum">
              <a:rPr lang="en-US" smtClean="0"/>
              <a:pPr>
                <a:defRPr/>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46214">
              <a:defRPr/>
            </a:pPr>
            <a:r>
              <a:rPr lang="en-US" dirty="0" smtClean="0"/>
              <a:t>The golfer was the next most compelling exposure scenario as respondents could relate to the subject because they, or their spouses, were golfers. However, a few golfers did not feel this example was entirely believable or compelling because golf courses tend only to be wet enough for human exposure to recycled water early in the morning, which is a small part of the day thereby hindering the credibility of the scenario. o 	Though not as relatable or compelling as the child or golfer, the landscaper was thought to be believable and credible because of the perceived amount of recycled water to which this person might be exposed. Several felt that the landscaper seemed the most likely of the users to have frequent/daily contact with recycled water. In spite of generally positive reactions to this example, a few Sunnyvale respondents felt this concept is missing a basis of comparison with respect to the sentence, “This is a high estimation of the amount of water to which a typical landscape worker could be exposed.” And similar to the other exposure scenarios, questions arose regarding how this individual incidentally ingested the recycled water. </a:t>
            </a:r>
            <a:endParaRPr lang="en-US" sz="1800" dirty="0" smtClean="0"/>
          </a:p>
          <a:p>
            <a:pPr defTabSz="94621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462BEC1-9E1E-4D5B-A44E-16D11F9EC86E}"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46214">
              <a:defRPr/>
            </a:pPr>
            <a:r>
              <a:rPr lang="en-US" dirty="0" smtClean="0"/>
              <a:t>The golfer was the next most compelling exposure scenario as respondents could relate to the subject because they, or their spouses, were golfers. However, a few golfers did not feel this example was entirely believable or compelling because golf courses tend only to be wet enough for human exposure to recycled water early in the morning, which is a small part of the day thereby hindering the credibility of the scenario. o 	Though not as relatable or compelling as the child or golfer, the landscaper was thought to be believable and credible because of the perceived amount of recycled water to which this person might be exposed. Several felt that the landscaper seemed the most likely of the users to have frequent/daily contact with recycled water. In spite of generally positive reactions to this example, a few Sunnyvale respondents felt this concept is missing a basis of comparison with respect to the sentence, “This is a high estimation of the amount of water to which a typical landscape worker could be exposed.” And similar to the other exposure scenarios, questions arose regarding how this individual incidentally ingested the recycled water. </a:t>
            </a:r>
            <a:endParaRPr lang="en-US" sz="1800" dirty="0" smtClean="0"/>
          </a:p>
          <a:p>
            <a:pPr defTabSz="94621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462BEC1-9E1E-4D5B-A44E-16D11F9EC86E}" type="slidenum">
              <a:rPr lang="en-US" smtClean="0">
                <a:solidFill>
                  <a:prstClr val="black"/>
                </a:solidFill>
              </a: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pt_template_footer"/>
          <p:cNvPicPr>
            <a:picLocks noChangeAspect="1" noChangeArrowheads="1"/>
          </p:cNvPicPr>
          <p:nvPr userDrawn="1"/>
        </p:nvPicPr>
        <p:blipFill>
          <a:blip r:embed="rId2" cstate="print"/>
          <a:srcRect b="10667"/>
          <a:stretch>
            <a:fillRect/>
          </a:stretch>
        </p:blipFill>
        <p:spPr bwMode="auto">
          <a:xfrm>
            <a:off x="0" y="4953000"/>
            <a:ext cx="9144000" cy="1914525"/>
          </a:xfrm>
          <a:prstGeom prst="rect">
            <a:avLst/>
          </a:prstGeom>
          <a:noFill/>
          <a:ln w="9525">
            <a:noFill/>
            <a:miter lim="800000"/>
            <a:headEnd/>
            <a:tailEnd/>
          </a:ln>
        </p:spPr>
      </p:pic>
      <p:sp>
        <p:nvSpPr>
          <p:cNvPr id="21515" name="Rectangle 11"/>
          <p:cNvSpPr>
            <a:spLocks noGrp="1" noChangeArrowheads="1"/>
          </p:cNvSpPr>
          <p:nvPr>
            <p:ph type="ctrTitle" sz="quarter"/>
          </p:nvPr>
        </p:nvSpPr>
        <p:spPr>
          <a:xfrm>
            <a:off x="685800" y="914400"/>
            <a:ext cx="7772400" cy="1920875"/>
          </a:xfrm>
        </p:spPr>
        <p:txBody>
          <a:bodyPr anchor="ctr"/>
          <a:lstStyle>
            <a:lvl1pPr algn="ctr">
              <a:defRPr sz="3600"/>
            </a:lvl1pPr>
          </a:lstStyle>
          <a:p>
            <a:r>
              <a:rPr lang="en-US"/>
              <a:t>Click to edit Master title style</a:t>
            </a:r>
          </a:p>
        </p:txBody>
      </p:sp>
      <p:sp>
        <p:nvSpPr>
          <p:cNvPr id="21516" name="Rectangle 12"/>
          <p:cNvSpPr>
            <a:spLocks noGrp="1" noChangeArrowheads="1"/>
          </p:cNvSpPr>
          <p:nvPr>
            <p:ph type="subTitle" sz="quarter" idx="1"/>
          </p:nvPr>
        </p:nvSpPr>
        <p:spPr>
          <a:xfrm>
            <a:off x="1371600" y="3063875"/>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5C40CCD-0FFB-4B92-B840-7B9BD89D8513}"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2EA6A559-7D9D-4A63-953A-182D3764D499}"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16585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27225"/>
            <a:ext cx="7772400" cy="4033838"/>
          </a:xfrm>
          <a:prstGeom prst="rect">
            <a:avLst/>
          </a:prstGeo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0DEED589-A003-4427-B60A-B9AB188F8673}"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BE991A23-BB8B-493C-B145-BC4FCF85F234}"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CE5F1E90-1925-404D-8F3A-8E9FA624D637}"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2994690D-BD72-4B41-B469-2D8EAD6BCAF1}"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884CE17E-4BD1-45B2-81E2-C76E23CF7FD1}"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5FD9665E-8A34-49BB-8788-62B961B8409D}"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A34D125C-1148-4EF1-B0B9-03776C196B84}"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3CFB159A-5A4E-466E-81AC-09C1442630A9}"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0659A"/>
        </a:solidFill>
        <a:effectLst/>
      </p:bgPr>
    </p:bg>
    <p:spTree>
      <p:nvGrpSpPr>
        <p:cNvPr id="1" name=""/>
        <p:cNvGrpSpPr/>
        <p:nvPr/>
      </p:nvGrpSpPr>
      <p:grpSpPr>
        <a:xfrm>
          <a:off x="0" y="0"/>
          <a:ext cx="0" cy="0"/>
          <a:chOff x="0" y="0"/>
          <a:chExt cx="0" cy="0"/>
        </a:xfrm>
      </p:grpSpPr>
      <p:pic>
        <p:nvPicPr>
          <p:cNvPr id="2050" name="Picture 16" descr="ppt_template_footer"/>
          <p:cNvPicPr>
            <a:picLocks noChangeAspect="1" noChangeArrowheads="1"/>
          </p:cNvPicPr>
          <p:nvPr userDrawn="1"/>
        </p:nvPicPr>
        <p:blipFill>
          <a:blip r:embed="rId14" cstate="print"/>
          <a:srcRect b="10667"/>
          <a:stretch>
            <a:fillRect/>
          </a:stretch>
        </p:blipFill>
        <p:spPr bwMode="auto">
          <a:xfrm>
            <a:off x="0" y="4953000"/>
            <a:ext cx="9144000" cy="1914525"/>
          </a:xfrm>
          <a:prstGeom prst="rect">
            <a:avLst/>
          </a:prstGeom>
          <a:noFill/>
          <a:ln w="9525">
            <a:noFill/>
            <a:miter lim="800000"/>
            <a:headEnd/>
            <a:tailEnd/>
          </a:ln>
        </p:spPr>
      </p:pic>
      <p:sp>
        <p:nvSpPr>
          <p:cNvPr id="2048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048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1901978-0076-4D98-9BF1-800A0462CFB5}" type="slidenum">
              <a:rPr lang="en-US"/>
              <a:pPr>
                <a:defRPr/>
              </a:pPr>
              <a:t>‹#›</a:t>
            </a:fld>
            <a:endParaRPr lang="en-US" dirty="0"/>
          </a:p>
        </p:txBody>
      </p:sp>
      <p:sp>
        <p:nvSpPr>
          <p:cNvPr id="20493" name="Rectangle 13"/>
          <p:cNvSpPr>
            <a:spLocks noGrp="1" noRot="1" noChangeArrowheads="1"/>
          </p:cNvSpPr>
          <p:nvPr>
            <p:ph type="title"/>
          </p:nvPr>
        </p:nvSpPr>
        <p:spPr bwMode="auto">
          <a:xfrm>
            <a:off x="457200" y="274638"/>
            <a:ext cx="8229600" cy="792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49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20495" name="Rectangle 15"/>
          <p:cNvSpPr>
            <a:spLocks noGrp="1" noChangeArrowheads="1"/>
          </p:cNvSpPr>
          <p:nvPr>
            <p:ph type="body" idx="1"/>
          </p:nvPr>
        </p:nvSpPr>
        <p:spPr bwMode="auto">
          <a:xfrm>
            <a:off x="457200" y="1371600"/>
            <a:ext cx="8229600"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1"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Garamond" pitchFamily="18" charset="0"/>
        </a:defRPr>
      </a:lvl2pPr>
      <a:lvl3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Garamond" pitchFamily="18" charset="0"/>
        </a:defRPr>
      </a:lvl3pPr>
      <a:lvl4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Garamond" pitchFamily="18" charset="0"/>
        </a:defRPr>
      </a:lvl4pPr>
      <a:lvl5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Garamond" pitchFamily="18" charset="0"/>
        </a:defRPr>
      </a:lvl5pPr>
      <a:lvl6pPr marL="457200" algn="l" rtl="0" fontAlgn="base">
        <a:spcBef>
          <a:spcPct val="0"/>
        </a:spcBef>
        <a:spcAft>
          <a:spcPct val="0"/>
        </a:spcAft>
        <a:defRPr sz="2800" b="1">
          <a:solidFill>
            <a:schemeClr val="tx2"/>
          </a:solidFill>
          <a:effectLst>
            <a:outerShdw blurRad="38100" dist="38100" dir="2700000" algn="tl">
              <a:srgbClr val="000000"/>
            </a:outerShdw>
          </a:effectLst>
          <a:latin typeface="Garamond" pitchFamily="18" charset="0"/>
        </a:defRPr>
      </a:lvl6pPr>
      <a:lvl7pPr marL="914400" algn="l" rtl="0" fontAlgn="base">
        <a:spcBef>
          <a:spcPct val="0"/>
        </a:spcBef>
        <a:spcAft>
          <a:spcPct val="0"/>
        </a:spcAft>
        <a:defRPr sz="2800" b="1">
          <a:solidFill>
            <a:schemeClr val="tx2"/>
          </a:solidFill>
          <a:effectLst>
            <a:outerShdw blurRad="38100" dist="38100" dir="2700000" algn="tl">
              <a:srgbClr val="000000"/>
            </a:outerShdw>
          </a:effectLst>
          <a:latin typeface="Garamond" pitchFamily="18" charset="0"/>
        </a:defRPr>
      </a:lvl7pPr>
      <a:lvl8pPr marL="1371600" algn="l" rtl="0" fontAlgn="base">
        <a:spcBef>
          <a:spcPct val="0"/>
        </a:spcBef>
        <a:spcAft>
          <a:spcPct val="0"/>
        </a:spcAft>
        <a:defRPr sz="2800" b="1">
          <a:solidFill>
            <a:schemeClr val="tx2"/>
          </a:solidFill>
          <a:effectLst>
            <a:outerShdw blurRad="38100" dist="38100" dir="2700000" algn="tl">
              <a:srgbClr val="000000"/>
            </a:outerShdw>
          </a:effectLst>
          <a:latin typeface="Garamond" pitchFamily="18" charset="0"/>
        </a:defRPr>
      </a:lvl8pPr>
      <a:lvl9pPr marL="1828800" algn="l" rtl="0" fontAlgn="base">
        <a:spcBef>
          <a:spcPct val="0"/>
        </a:spcBef>
        <a:spcAft>
          <a:spcPct val="0"/>
        </a:spcAft>
        <a:defRPr sz="28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S"/>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120000"/>
        <a:buChar char="•"/>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ctrTitle"/>
          </p:nvPr>
        </p:nvSpPr>
        <p:spPr>
          <a:xfrm>
            <a:off x="0" y="609600"/>
            <a:ext cx="5867400" cy="2819400"/>
          </a:xfrm>
        </p:spPr>
        <p:txBody>
          <a:bodyPr anchor="t" anchorCtr="0">
            <a:noAutofit/>
          </a:bodyPr>
          <a:lstStyle/>
          <a:p>
            <a:pPr eaLnBrk="1" hangingPunct="1">
              <a:defRPr/>
            </a:pPr>
            <a:r>
              <a:rPr lang="en-US" b="0" dirty="0" smtClean="0"/>
              <a:t>Improving Public Acceptance:</a:t>
            </a:r>
            <a:br>
              <a:rPr lang="en-US" b="0" dirty="0" smtClean="0"/>
            </a:br>
            <a:r>
              <a:rPr lang="en-US" sz="3200" b="0" dirty="0" smtClean="0"/>
              <a:t>Communicating Risk in Ways Easily Understood by the Public</a:t>
            </a:r>
            <a:r>
              <a:rPr lang="en-US" dirty="0" smtClean="0"/>
              <a:t/>
            </a:r>
            <a:br>
              <a:rPr lang="en-US" dirty="0" smtClean="0"/>
            </a:br>
            <a:r>
              <a:rPr lang="en-US" sz="2800" dirty="0" smtClean="0"/>
              <a:t/>
            </a:r>
            <a:br>
              <a:rPr lang="en-US" sz="2800" dirty="0" smtClean="0"/>
            </a:br>
            <a:r>
              <a:rPr lang="en-US" sz="2800" dirty="0" smtClean="0"/>
              <a:t>International Water Association</a:t>
            </a:r>
            <a:br>
              <a:rPr lang="en-US" sz="2800" dirty="0" smtClean="0"/>
            </a:br>
            <a:r>
              <a:rPr lang="en-US" sz="2800" dirty="0" smtClean="0"/>
              <a:t>Barcelona, </a:t>
            </a:r>
            <a:r>
              <a:rPr lang="en-US" sz="2800" dirty="0" err="1" smtClean="0"/>
              <a:t>Catalunya</a:t>
            </a:r>
            <a:r>
              <a:rPr lang="en-US" sz="2800" dirty="0" smtClean="0"/>
              <a:t/>
            </a:r>
            <a:br>
              <a:rPr lang="en-US" sz="2800" dirty="0" smtClean="0"/>
            </a:br>
            <a:r>
              <a:rPr lang="en-US" sz="2400" b="0" dirty="0" smtClean="0"/>
              <a:t>September 29, 2011</a:t>
            </a:r>
            <a:br>
              <a:rPr lang="en-US" sz="2400" b="0" dirty="0" smtClean="0"/>
            </a:br>
            <a:r>
              <a:rPr lang="en-US" sz="1800" dirty="0" smtClean="0"/>
              <a:t/>
            </a:r>
            <a:br>
              <a:rPr lang="en-US" sz="1800" dirty="0" smtClean="0"/>
            </a:br>
            <a:endParaRPr lang="en-US" sz="1800" dirty="0" smtClean="0"/>
          </a:p>
        </p:txBody>
      </p:sp>
      <p:pic>
        <p:nvPicPr>
          <p:cNvPr id="4100" name="Picture 7" descr="Data Instincts Logo"/>
          <p:cNvPicPr>
            <a:picLocks noChangeAspect="1" noChangeArrowheads="1"/>
          </p:cNvPicPr>
          <p:nvPr/>
        </p:nvPicPr>
        <p:blipFill>
          <a:blip r:embed="rId3" cstate="print"/>
          <a:srcRect/>
          <a:stretch>
            <a:fillRect/>
          </a:stretch>
        </p:blipFill>
        <p:spPr bwMode="auto">
          <a:xfrm>
            <a:off x="975062" y="5257800"/>
            <a:ext cx="2058522" cy="1143000"/>
          </a:xfrm>
          <a:prstGeom prst="rect">
            <a:avLst/>
          </a:prstGeom>
          <a:ln>
            <a:noFill/>
          </a:ln>
          <a:effectLst>
            <a:outerShdw blurRad="50800" dist="38100" dir="2700000" algn="tl" rotWithShape="0">
              <a:prstClr val="black">
                <a:alpha val="40000"/>
              </a:prstClr>
            </a:outerShdw>
          </a:effectLst>
        </p:spPr>
      </p:pic>
      <p:pic>
        <p:nvPicPr>
          <p:cNvPr id="8" name="Picture 7" descr="KJ-Logo.jpg"/>
          <p:cNvPicPr>
            <a:picLocks noChangeAspect="1"/>
          </p:cNvPicPr>
          <p:nvPr/>
        </p:nvPicPr>
        <p:blipFill>
          <a:blip r:embed="rId4" cstate="print"/>
          <a:stretch>
            <a:fillRect/>
          </a:stretch>
        </p:blipFill>
        <p:spPr>
          <a:xfrm>
            <a:off x="3276600" y="5257800"/>
            <a:ext cx="4914518" cy="1143000"/>
          </a:xfrm>
          <a:prstGeom prst="rect">
            <a:avLst/>
          </a:prstGeom>
          <a:ln>
            <a:noFill/>
          </a:ln>
          <a:effectLst>
            <a:outerShdw blurRad="50800" dist="38100" dir="2700000" algn="tl" rotWithShape="0">
              <a:prstClr val="black">
                <a:alpha val="40000"/>
              </a:prstClr>
            </a:outerShdw>
          </a:effectLst>
        </p:spPr>
      </p:pic>
      <p:pic>
        <p:nvPicPr>
          <p:cNvPr id="9" name="Picture 2"/>
          <p:cNvPicPr>
            <a:picLocks noChangeAspect="1" noChangeArrowheads="1"/>
          </p:cNvPicPr>
          <p:nvPr/>
        </p:nvPicPr>
        <p:blipFill>
          <a:blip r:embed="rId5" cstate="print"/>
          <a:srcRect/>
          <a:stretch>
            <a:fillRect/>
          </a:stretch>
        </p:blipFill>
        <p:spPr bwMode="auto">
          <a:xfrm>
            <a:off x="5791200" y="733555"/>
            <a:ext cx="2971800" cy="425227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Relative Risk Results</a:t>
            </a:r>
            <a:endParaRPr lang="en-US" dirty="0"/>
          </a:p>
        </p:txBody>
      </p:sp>
      <p:sp>
        <p:nvSpPr>
          <p:cNvPr id="5" name="Content Placeholder 4"/>
          <p:cNvSpPr>
            <a:spLocks noGrp="1"/>
          </p:cNvSpPr>
          <p:nvPr>
            <p:ph idx="1"/>
          </p:nvPr>
        </p:nvSpPr>
        <p:spPr>
          <a:xfrm>
            <a:off x="457200" y="1371600"/>
            <a:ext cx="7239000" cy="4754563"/>
          </a:xfrm>
        </p:spPr>
        <p:txBody>
          <a:bodyPr/>
          <a:lstStyle/>
          <a:p>
            <a:r>
              <a:rPr lang="en-US" dirty="0" smtClean="0"/>
              <a:t>Provide context for exposures to PPCPs</a:t>
            </a:r>
          </a:p>
          <a:p>
            <a:r>
              <a:rPr lang="en-US" dirty="0" smtClean="0"/>
              <a:t>Provide context for risks from recycled water</a:t>
            </a:r>
          </a:p>
          <a:p>
            <a:r>
              <a:rPr lang="en-US" dirty="0" smtClean="0"/>
              <a:t>Used in development of communication tools</a:t>
            </a:r>
            <a:endParaRPr lang="en-US" dirty="0"/>
          </a:p>
        </p:txBody>
      </p:sp>
      <p:pic>
        <p:nvPicPr>
          <p:cNvPr id="1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8670" b="30566"/>
          <a:stretch/>
        </p:blipFill>
        <p:spPr bwMode="auto">
          <a:xfrm flipH="1">
            <a:off x="4732158" y="3733796"/>
            <a:ext cx="3973660" cy="2743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Relative Risks for PPCPs</a:t>
            </a:r>
            <a:endParaRPr lang="en-US" dirty="0"/>
          </a:p>
        </p:txBody>
      </p:sp>
      <p:graphicFrame>
        <p:nvGraphicFramePr>
          <p:cNvPr id="6" name="Table 5"/>
          <p:cNvGraphicFramePr>
            <a:graphicFrameLocks noGrp="1"/>
          </p:cNvGraphicFramePr>
          <p:nvPr/>
        </p:nvGraphicFramePr>
        <p:xfrm>
          <a:off x="304800" y="990600"/>
          <a:ext cx="8458201" cy="5715001"/>
        </p:xfrm>
        <a:graphic>
          <a:graphicData uri="http://schemas.openxmlformats.org/drawingml/2006/table">
            <a:tbl>
              <a:tblPr/>
              <a:tblGrid>
                <a:gridCol w="1917927"/>
                <a:gridCol w="1917927"/>
                <a:gridCol w="1269420"/>
                <a:gridCol w="1021056"/>
                <a:gridCol w="1103844"/>
                <a:gridCol w="1228027"/>
              </a:tblGrid>
              <a:tr h="605281">
                <a:tc>
                  <a:txBody>
                    <a:bodyPr/>
                    <a:lstStyle/>
                    <a:p>
                      <a:pPr marL="0" marR="0">
                        <a:spcBef>
                          <a:spcPts val="0"/>
                        </a:spcBef>
                        <a:spcAft>
                          <a:spcPts val="0"/>
                        </a:spcAft>
                      </a:pPr>
                      <a:r>
                        <a:rPr lang="en-US" sz="1200" b="1" dirty="0">
                          <a:solidFill>
                            <a:schemeClr val="bg1"/>
                          </a:solidFill>
                          <a:latin typeface="+mn-lt"/>
                          <a:ea typeface="Times New Roman"/>
                        </a:rPr>
                        <a:t> </a:t>
                      </a:r>
                      <a:endParaRPr lang="en-US" sz="1200" dirty="0">
                        <a:solidFill>
                          <a:schemeClr val="bg1"/>
                        </a:solidFill>
                        <a:latin typeface="+mn-lt"/>
                        <a:ea typeface="Times New Roman"/>
                      </a:endParaRPr>
                    </a:p>
                  </a:txBody>
                  <a:tcPr marL="59420" marR="59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200" dirty="0">
                          <a:solidFill>
                            <a:schemeClr val="bg1"/>
                          </a:solidFill>
                          <a:latin typeface="+mn-lt"/>
                          <a:ea typeface="Times New Roman"/>
                        </a:rPr>
                        <a:t> </a:t>
                      </a:r>
                    </a:p>
                  </a:txBody>
                  <a:tcPr marL="59420" marR="59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4">
                  <a:txBody>
                    <a:bodyPr/>
                    <a:lstStyle/>
                    <a:p>
                      <a:pPr marL="0" marR="0" algn="ctr">
                        <a:spcBef>
                          <a:spcPts val="0"/>
                        </a:spcBef>
                        <a:spcAft>
                          <a:spcPts val="0"/>
                        </a:spcAft>
                      </a:pPr>
                      <a:r>
                        <a:rPr lang="en-US" sz="1200" b="1" dirty="0">
                          <a:solidFill>
                            <a:schemeClr val="bg1"/>
                          </a:solidFill>
                          <a:latin typeface="+mn-lt"/>
                          <a:ea typeface="Times New Roman"/>
                        </a:rPr>
                        <a:t>Years of Non-Potable Recycled Water Exposure to Reach Common Exposure of Same PPCP for each Scenario</a:t>
                      </a:r>
                      <a:endParaRPr lang="en-US" sz="1200" dirty="0">
                        <a:solidFill>
                          <a:schemeClr val="bg1"/>
                        </a:solidFill>
                        <a:latin typeface="+mn-lt"/>
                        <a:ea typeface="Times New Roman"/>
                      </a:endParaRPr>
                    </a:p>
                  </a:txBody>
                  <a:tcPr marL="59420" marR="59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25810">
                <a:tc>
                  <a:txBody>
                    <a:bodyPr/>
                    <a:lstStyle/>
                    <a:p>
                      <a:pPr marL="0" marR="0" algn="ctr">
                        <a:spcBef>
                          <a:spcPts val="0"/>
                        </a:spcBef>
                        <a:spcAft>
                          <a:spcPts val="0"/>
                        </a:spcAft>
                      </a:pPr>
                      <a:r>
                        <a:rPr lang="en-US" sz="1200" b="1">
                          <a:solidFill>
                            <a:schemeClr val="bg1"/>
                          </a:solidFill>
                          <a:latin typeface="+mn-lt"/>
                          <a:ea typeface="Times New Roman"/>
                        </a:rPr>
                        <a:t> </a:t>
                      </a:r>
                      <a:endParaRPr lang="en-US" sz="1200">
                        <a:solidFill>
                          <a:schemeClr val="bg1"/>
                        </a:solidFill>
                        <a:latin typeface="+mn-lt"/>
                        <a:ea typeface="Times New Roman"/>
                      </a:endParaRPr>
                    </a:p>
                  </a:txBody>
                  <a:tcPr marL="59420" marR="59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b="1" dirty="0">
                          <a:solidFill>
                            <a:schemeClr val="bg1"/>
                          </a:solidFill>
                          <a:latin typeface="+mn-lt"/>
                          <a:ea typeface="Times New Roman"/>
                        </a:rPr>
                        <a:t>Comparison Exposure</a:t>
                      </a:r>
                      <a:endParaRPr lang="en-US" sz="1200" dirty="0">
                        <a:solidFill>
                          <a:schemeClr val="bg1"/>
                        </a:solidFill>
                        <a:latin typeface="+mn-lt"/>
                        <a:ea typeface="Times New Roman"/>
                      </a:endParaRPr>
                    </a:p>
                  </a:txBody>
                  <a:tcPr marL="59420" marR="5942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b="1">
                          <a:solidFill>
                            <a:schemeClr val="bg1"/>
                          </a:solidFill>
                          <a:latin typeface="+mn-lt"/>
                          <a:ea typeface="Times New Roman"/>
                        </a:rPr>
                        <a:t>Child on Playground</a:t>
                      </a:r>
                      <a:endParaRPr lang="en-US" sz="1200">
                        <a:solidFill>
                          <a:schemeClr val="bg1"/>
                        </a:solidFill>
                        <a:latin typeface="+mn-lt"/>
                        <a:ea typeface="Times New Roman"/>
                      </a:endParaRPr>
                    </a:p>
                  </a:txBody>
                  <a:tcPr marL="59420" marR="594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b="1" dirty="0">
                          <a:solidFill>
                            <a:schemeClr val="bg1"/>
                          </a:solidFill>
                          <a:latin typeface="+mn-lt"/>
                          <a:ea typeface="Times New Roman"/>
                        </a:rPr>
                        <a:t>Agricultural Worker</a:t>
                      </a:r>
                      <a:endParaRPr lang="en-US" sz="1200" dirty="0">
                        <a:solidFill>
                          <a:schemeClr val="bg1"/>
                        </a:solidFill>
                        <a:latin typeface="+mn-lt"/>
                        <a:ea typeface="Times New Roman"/>
                      </a:endParaRPr>
                    </a:p>
                  </a:txBody>
                  <a:tcPr marL="59420" marR="594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b="1" dirty="0">
                          <a:solidFill>
                            <a:schemeClr val="bg1"/>
                          </a:solidFill>
                          <a:latin typeface="+mn-lt"/>
                          <a:ea typeface="Times New Roman"/>
                        </a:rPr>
                        <a:t>Landscape Worker</a:t>
                      </a:r>
                      <a:endParaRPr lang="en-US" sz="1200" dirty="0">
                        <a:solidFill>
                          <a:schemeClr val="bg1"/>
                        </a:solidFill>
                        <a:latin typeface="+mn-lt"/>
                        <a:ea typeface="Times New Roman"/>
                      </a:endParaRPr>
                    </a:p>
                  </a:txBody>
                  <a:tcPr marL="59420" marR="594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b="1" dirty="0">
                          <a:solidFill>
                            <a:schemeClr val="bg1"/>
                          </a:solidFill>
                          <a:latin typeface="+mn-lt"/>
                          <a:ea typeface="Times New Roman"/>
                        </a:rPr>
                        <a:t>Golfer</a:t>
                      </a:r>
                      <a:endParaRPr lang="en-US" sz="1200" dirty="0">
                        <a:solidFill>
                          <a:schemeClr val="bg1"/>
                        </a:solidFill>
                        <a:latin typeface="+mn-lt"/>
                        <a:ea typeface="Times New Roman"/>
                      </a:endParaRPr>
                    </a:p>
                  </a:txBody>
                  <a:tcPr marL="59420" marR="5942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12905">
                <a:tc>
                  <a:txBody>
                    <a:bodyPr/>
                    <a:lstStyle/>
                    <a:p>
                      <a:pPr marL="0" marR="0" algn="ctr">
                        <a:spcBef>
                          <a:spcPts val="0"/>
                        </a:spcBef>
                        <a:spcAft>
                          <a:spcPts val="0"/>
                        </a:spcAft>
                      </a:pPr>
                      <a:r>
                        <a:rPr lang="en-US" sz="1200" b="1">
                          <a:solidFill>
                            <a:schemeClr val="bg1"/>
                          </a:solidFill>
                          <a:latin typeface="+mn-lt"/>
                          <a:ea typeface="Times New Roman"/>
                        </a:rPr>
                        <a:t>Ibuprofen</a:t>
                      </a:r>
                      <a:endParaRPr lang="en-US" sz="1200">
                        <a:solidFill>
                          <a:schemeClr val="bg1"/>
                        </a:solidFill>
                        <a:latin typeface="+mn-lt"/>
                        <a:ea typeface="Times New Roman"/>
                      </a:endParaRPr>
                    </a:p>
                  </a:txBody>
                  <a:tcPr marL="59420" marR="5942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one Advil tablet (200 mg)</a:t>
                      </a:r>
                    </a:p>
                  </a:txBody>
                  <a:tcPr marL="59420" marR="5942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67,000</a:t>
                      </a:r>
                    </a:p>
                  </a:txBody>
                  <a:tcPr marL="59420" marR="5942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28,000</a:t>
                      </a:r>
                    </a:p>
                  </a:txBody>
                  <a:tcPr marL="59420" marR="5942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8,600</a:t>
                      </a:r>
                    </a:p>
                  </a:txBody>
                  <a:tcPr marL="59420" marR="5942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26,000</a:t>
                      </a:r>
                    </a:p>
                  </a:txBody>
                  <a:tcPr marL="59420" marR="5942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425810">
                <a:tc>
                  <a:txBody>
                    <a:bodyPr/>
                    <a:lstStyle/>
                    <a:p>
                      <a:pPr marL="0" marR="0" algn="ctr">
                        <a:spcBef>
                          <a:spcPts val="0"/>
                        </a:spcBef>
                        <a:spcAft>
                          <a:spcPts val="0"/>
                        </a:spcAft>
                      </a:pPr>
                      <a:r>
                        <a:rPr lang="en-US" sz="1200" b="1">
                          <a:solidFill>
                            <a:schemeClr val="bg1"/>
                          </a:solidFill>
                          <a:latin typeface="+mn-lt"/>
                          <a:ea typeface="Times New Roman"/>
                        </a:rPr>
                        <a:t>17-beta estradiol</a:t>
                      </a:r>
                      <a:endParaRPr lang="en-US" sz="1200">
                        <a:solidFill>
                          <a:schemeClr val="bg1"/>
                        </a:solidFill>
                        <a:latin typeface="+mn-lt"/>
                        <a:ea typeface="Times New Roman"/>
                      </a:endParaRPr>
                    </a:p>
                  </a:txBody>
                  <a:tcPr marL="59420" marR="59420" marT="0" marB="0" anchor="ctr">
                    <a:lnL>
                      <a:noFill/>
                    </a:lnL>
                    <a:lnR>
                      <a:noFill/>
                    </a:lnR>
                    <a:lnT>
                      <a:noFill/>
                    </a:lnT>
                    <a:lnB>
                      <a:noFill/>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hormone replacement daily dose (0.5 mg)</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160,000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16,000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5,000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13,000</a:t>
                      </a:r>
                    </a:p>
                  </a:txBody>
                  <a:tcPr marL="59420" marR="59420" marT="0" marB="0" anchor="ctr">
                    <a:lnL>
                      <a:noFill/>
                    </a:lnL>
                    <a:lnR>
                      <a:noFill/>
                    </a:lnR>
                    <a:lnT>
                      <a:noFill/>
                    </a:lnT>
                    <a:lnB>
                      <a:noFill/>
                    </a:lnB>
                    <a:solidFill>
                      <a:schemeClr val="tx1"/>
                    </a:solidFill>
                  </a:tcPr>
                </a:tc>
              </a:tr>
              <a:tr h="212905">
                <a:tc>
                  <a:txBody>
                    <a:bodyPr/>
                    <a:lstStyle/>
                    <a:p>
                      <a:pPr marL="0" marR="0" algn="ctr">
                        <a:spcBef>
                          <a:spcPts val="0"/>
                        </a:spcBef>
                        <a:spcAft>
                          <a:spcPts val="0"/>
                        </a:spcAft>
                      </a:pPr>
                      <a:r>
                        <a:rPr lang="en-US" sz="1200" b="1">
                          <a:solidFill>
                            <a:schemeClr val="bg1"/>
                          </a:solidFill>
                          <a:latin typeface="+mn-lt"/>
                          <a:ea typeface="Times New Roman"/>
                        </a:rPr>
                        <a:t>Fluoxetine </a:t>
                      </a:r>
                      <a:endParaRPr lang="en-US" sz="1200">
                        <a:solidFill>
                          <a:schemeClr val="bg1"/>
                        </a:solidFill>
                        <a:latin typeface="+mn-lt"/>
                        <a:ea typeface="Times New Roman"/>
                      </a:endParaRPr>
                    </a:p>
                  </a:txBody>
                  <a:tcPr marL="59420" marR="59420" marT="0" marB="0" anchor="ctr">
                    <a:lnL>
                      <a:noFill/>
                    </a:lnL>
                    <a:lnR>
                      <a:noFill/>
                    </a:lnR>
                    <a:lnT>
                      <a:noFill/>
                    </a:lnT>
                    <a:lnB>
                      <a:noFill/>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one dose (20 mg)</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220,000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83,000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26,000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91,000</a:t>
                      </a:r>
                    </a:p>
                  </a:txBody>
                  <a:tcPr marL="59420" marR="59420" marT="0" marB="0" anchor="ctr">
                    <a:lnL>
                      <a:noFill/>
                    </a:lnL>
                    <a:lnR>
                      <a:noFill/>
                    </a:lnR>
                    <a:lnT>
                      <a:noFill/>
                    </a:lnT>
                    <a:lnB>
                      <a:noFill/>
                    </a:lnB>
                    <a:solidFill>
                      <a:schemeClr val="tx1"/>
                    </a:solidFill>
                  </a:tcPr>
                </a:tc>
              </a:tr>
              <a:tr h="212905">
                <a:tc>
                  <a:txBody>
                    <a:bodyPr/>
                    <a:lstStyle/>
                    <a:p>
                      <a:pPr marL="0" marR="0" algn="ctr">
                        <a:spcBef>
                          <a:spcPts val="0"/>
                        </a:spcBef>
                        <a:spcAft>
                          <a:spcPts val="0"/>
                        </a:spcAft>
                      </a:pPr>
                      <a:r>
                        <a:rPr lang="en-US" sz="1200" b="1">
                          <a:solidFill>
                            <a:schemeClr val="bg1"/>
                          </a:solidFill>
                          <a:latin typeface="+mn-lt"/>
                          <a:ea typeface="Times New Roman"/>
                        </a:rPr>
                        <a:t>Sulfamethoxazole</a:t>
                      </a:r>
                      <a:endParaRPr lang="en-US" sz="1200">
                        <a:solidFill>
                          <a:schemeClr val="bg1"/>
                        </a:solidFill>
                        <a:latin typeface="+mn-lt"/>
                        <a:ea typeface="Times New Roman"/>
                      </a:endParaRPr>
                    </a:p>
                  </a:txBody>
                  <a:tcPr marL="59420" marR="59420" marT="0" marB="0" anchor="ctr">
                    <a:lnL>
                      <a:noFill/>
                    </a:lnL>
                    <a:lnR>
                      <a:noFill/>
                    </a:lnR>
                    <a:lnT>
                      <a:noFill/>
                    </a:lnT>
                    <a:lnB>
                      <a:noFill/>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one dose (800 mg)</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1,900,000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220,000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69,000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1,100,000</a:t>
                      </a:r>
                    </a:p>
                  </a:txBody>
                  <a:tcPr marL="59420" marR="59420" marT="0" marB="0" anchor="ctr">
                    <a:lnL>
                      <a:noFill/>
                    </a:lnL>
                    <a:lnR>
                      <a:noFill/>
                    </a:lnR>
                    <a:lnT>
                      <a:noFill/>
                    </a:lnT>
                    <a:lnB>
                      <a:noFill/>
                    </a:lnB>
                    <a:solidFill>
                      <a:schemeClr val="tx1"/>
                    </a:solidFill>
                  </a:tcPr>
                </a:tc>
              </a:tr>
              <a:tr h="638715">
                <a:tc>
                  <a:txBody>
                    <a:bodyPr/>
                    <a:lstStyle/>
                    <a:p>
                      <a:pPr marL="0" marR="0" algn="ctr">
                        <a:spcBef>
                          <a:spcPts val="0"/>
                        </a:spcBef>
                        <a:spcAft>
                          <a:spcPts val="0"/>
                        </a:spcAft>
                      </a:pPr>
                      <a:r>
                        <a:rPr lang="en-US" sz="1200" b="1">
                          <a:solidFill>
                            <a:schemeClr val="bg1"/>
                          </a:solidFill>
                          <a:latin typeface="+mn-lt"/>
                          <a:ea typeface="Times New Roman"/>
                        </a:rPr>
                        <a:t>PFOS</a:t>
                      </a:r>
                      <a:endParaRPr lang="en-US" sz="1200">
                        <a:solidFill>
                          <a:schemeClr val="bg1"/>
                        </a:solidFill>
                        <a:latin typeface="+mn-lt"/>
                        <a:ea typeface="Times New Roman"/>
                      </a:endParaRPr>
                    </a:p>
                  </a:txBody>
                  <a:tcPr marL="59420" marR="59420" marT="0" marB="0" anchor="ctr">
                    <a:lnL>
                      <a:noFill/>
                    </a:lnL>
                    <a:lnR>
                      <a:noFill/>
                    </a:lnR>
                    <a:lnT>
                      <a:noFill/>
                    </a:lnT>
                    <a:lnB>
                      <a:noFill/>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estimated daily adult intake from environmental factors (1,071 ng)</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46</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5</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1.5</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29</a:t>
                      </a:r>
                    </a:p>
                  </a:txBody>
                  <a:tcPr marL="59420" marR="59420" marT="0" marB="0" anchor="ctr">
                    <a:lnL>
                      <a:noFill/>
                    </a:lnL>
                    <a:lnR>
                      <a:noFill/>
                    </a:lnR>
                    <a:lnT>
                      <a:noFill/>
                    </a:lnT>
                    <a:lnB>
                      <a:noFill/>
                    </a:lnB>
                    <a:solidFill>
                      <a:schemeClr val="tx1"/>
                    </a:solidFill>
                  </a:tcPr>
                </a:tc>
              </a:tr>
              <a:tr h="425810">
                <a:tc>
                  <a:txBody>
                    <a:bodyPr/>
                    <a:lstStyle/>
                    <a:p>
                      <a:pPr marL="0" marR="0" algn="ctr">
                        <a:spcBef>
                          <a:spcPts val="0"/>
                        </a:spcBef>
                        <a:spcAft>
                          <a:spcPts val="0"/>
                        </a:spcAft>
                      </a:pPr>
                      <a:r>
                        <a:rPr lang="en-US" sz="1200" b="1">
                          <a:solidFill>
                            <a:schemeClr val="bg1"/>
                          </a:solidFill>
                          <a:latin typeface="+mn-lt"/>
                          <a:ea typeface="Times New Roman"/>
                        </a:rPr>
                        <a:t>Bisphenol A</a:t>
                      </a:r>
                      <a:endParaRPr lang="en-US" sz="1200">
                        <a:solidFill>
                          <a:schemeClr val="bg1"/>
                        </a:solidFill>
                        <a:latin typeface="+mn-lt"/>
                        <a:ea typeface="Times New Roman"/>
                      </a:endParaRPr>
                    </a:p>
                  </a:txBody>
                  <a:tcPr marL="59420" marR="59420" marT="0" marB="0" anchor="ctr">
                    <a:lnL>
                      <a:noFill/>
                    </a:lnL>
                    <a:lnR>
                      <a:noFill/>
                    </a:lnR>
                    <a:lnT>
                      <a:noFill/>
                    </a:lnT>
                    <a:lnB>
                      <a:noFill/>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estimated daily adult intake from food (13 ug)</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22</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7.1</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2.2</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8.9</a:t>
                      </a:r>
                    </a:p>
                  </a:txBody>
                  <a:tcPr marL="59420" marR="59420" marT="0" marB="0" anchor="ctr">
                    <a:lnL>
                      <a:noFill/>
                    </a:lnL>
                    <a:lnR>
                      <a:noFill/>
                    </a:lnR>
                    <a:lnT>
                      <a:noFill/>
                    </a:lnT>
                    <a:lnB>
                      <a:noFill/>
                    </a:lnB>
                    <a:solidFill>
                      <a:schemeClr val="tx1"/>
                    </a:solidFill>
                  </a:tcPr>
                </a:tc>
              </a:tr>
              <a:tr h="851620">
                <a:tc rowSpan="2">
                  <a:txBody>
                    <a:bodyPr/>
                    <a:lstStyle/>
                    <a:p>
                      <a:pPr marL="0" marR="0" algn="ctr">
                        <a:spcBef>
                          <a:spcPts val="0"/>
                        </a:spcBef>
                        <a:spcAft>
                          <a:spcPts val="0"/>
                        </a:spcAft>
                      </a:pPr>
                      <a:r>
                        <a:rPr lang="en-US" sz="1200" b="1" i="0" dirty="0">
                          <a:solidFill>
                            <a:schemeClr val="bg1"/>
                          </a:solidFill>
                          <a:latin typeface="+mn-lt"/>
                          <a:ea typeface="Times New Roman"/>
                        </a:rPr>
                        <a:t>DEET</a:t>
                      </a:r>
                      <a:endParaRPr lang="en-US" sz="1200" i="0" dirty="0">
                        <a:solidFill>
                          <a:schemeClr val="bg1"/>
                        </a:solidFill>
                        <a:latin typeface="+mn-lt"/>
                        <a:ea typeface="Times New Roman"/>
                      </a:endParaRPr>
                    </a:p>
                  </a:txBody>
                  <a:tcPr marL="59420" marR="59420" marT="0" marB="0" anchor="ctr">
                    <a:lnL>
                      <a:noFill/>
                    </a:lnL>
                    <a:lnR>
                      <a:noFill/>
                    </a:lnR>
                    <a:lnT>
                      <a:noFill/>
                    </a:lnT>
                    <a:lnB>
                      <a:noFill/>
                    </a:lnB>
                    <a:solidFill>
                      <a:schemeClr val="tx1"/>
                    </a:solidFill>
                  </a:tcPr>
                </a:tc>
                <a:tc>
                  <a:txBody>
                    <a:bodyPr/>
                    <a:lstStyle/>
                    <a:p>
                      <a:pPr marL="0" marR="0">
                        <a:spcBef>
                          <a:spcPts val="0"/>
                        </a:spcBef>
                        <a:spcAft>
                          <a:spcPts val="0"/>
                        </a:spcAft>
                      </a:pPr>
                      <a:r>
                        <a:rPr lang="en-US" sz="1200" dirty="0">
                          <a:solidFill>
                            <a:schemeClr val="bg1"/>
                          </a:solidFill>
                          <a:latin typeface="+mn-lt"/>
                          <a:ea typeface="Times New Roman"/>
                        </a:rPr>
                        <a:t>one application of </a:t>
                      </a:r>
                      <a:r>
                        <a:rPr lang="en-US" sz="1200" dirty="0" err="1">
                          <a:solidFill>
                            <a:schemeClr val="bg1"/>
                          </a:solidFill>
                          <a:latin typeface="+mn-lt"/>
                          <a:ea typeface="Times New Roman"/>
                        </a:rPr>
                        <a:t>DeepWoods</a:t>
                      </a:r>
                      <a:r>
                        <a:rPr lang="en-US" sz="1200" dirty="0">
                          <a:solidFill>
                            <a:schemeClr val="bg1"/>
                          </a:solidFill>
                          <a:latin typeface="+mn-lt"/>
                          <a:ea typeface="Times New Roman"/>
                        </a:rPr>
                        <a:t> Sportsman Off! to </a:t>
                      </a:r>
                      <a:r>
                        <a:rPr lang="en-US" sz="1200" dirty="0" smtClean="0">
                          <a:solidFill>
                            <a:schemeClr val="bg1"/>
                          </a:solidFill>
                          <a:latin typeface="+mn-lt"/>
                          <a:ea typeface="Times New Roman"/>
                        </a:rPr>
                        <a:t>arms, </a:t>
                      </a:r>
                      <a:r>
                        <a:rPr lang="en-US" sz="1200" dirty="0">
                          <a:solidFill>
                            <a:schemeClr val="bg1"/>
                          </a:solidFill>
                          <a:latin typeface="+mn-lt"/>
                          <a:ea typeface="Times New Roman"/>
                        </a:rPr>
                        <a:t>hands, and lower legs</a:t>
                      </a:r>
                    </a:p>
                  </a:txBody>
                  <a:tcPr marL="59420" marR="59420" marT="0" marB="0" anchor="ctr">
                    <a:lnL>
                      <a:noFill/>
                    </a:lnL>
                    <a:lnR>
                      <a:noFill/>
                    </a:lnR>
                    <a:lnT>
                      <a:noFill/>
                    </a:lnT>
                    <a:lnB>
                      <a:noFill/>
                    </a:lnB>
                    <a:solidFill>
                      <a:schemeClr val="tx1"/>
                    </a:solidFill>
                  </a:tcPr>
                </a:tc>
                <a:tc rowSpan="2">
                  <a:txBody>
                    <a:bodyPr/>
                    <a:lstStyle/>
                    <a:p>
                      <a:pPr marL="0" marR="0" algn="ctr">
                        <a:spcBef>
                          <a:spcPts val="0"/>
                        </a:spcBef>
                        <a:spcAft>
                          <a:spcPts val="0"/>
                        </a:spcAft>
                      </a:pPr>
                      <a:r>
                        <a:rPr lang="en-US" sz="1200">
                          <a:solidFill>
                            <a:schemeClr val="bg1"/>
                          </a:solidFill>
                          <a:latin typeface="+mn-lt"/>
                          <a:ea typeface="Times New Roman"/>
                        </a:rPr>
                        <a:t>110,000,000</a:t>
                      </a:r>
                    </a:p>
                  </a:txBody>
                  <a:tcPr marL="59420" marR="59420" marT="0" marB="0" anchor="ctr">
                    <a:lnL>
                      <a:noFill/>
                    </a:lnL>
                    <a:lnR>
                      <a:noFill/>
                    </a:lnR>
                    <a:lnT>
                      <a:noFill/>
                    </a:lnT>
                    <a:lnB>
                      <a:noFill/>
                    </a:lnB>
                    <a:solidFill>
                      <a:schemeClr val="tx1"/>
                    </a:solidFill>
                  </a:tcPr>
                </a:tc>
                <a:tc rowSpan="2">
                  <a:txBody>
                    <a:bodyPr/>
                    <a:lstStyle/>
                    <a:p>
                      <a:pPr marL="0" marR="0" algn="ctr">
                        <a:spcBef>
                          <a:spcPts val="0"/>
                        </a:spcBef>
                        <a:spcAft>
                          <a:spcPts val="0"/>
                        </a:spcAft>
                      </a:pPr>
                      <a:r>
                        <a:rPr lang="en-US" sz="1200" dirty="0">
                          <a:solidFill>
                            <a:schemeClr val="bg1"/>
                          </a:solidFill>
                          <a:latin typeface="+mn-lt"/>
                          <a:ea typeface="Times New Roman"/>
                        </a:rPr>
                        <a:t>85,000,000</a:t>
                      </a:r>
                    </a:p>
                  </a:txBody>
                  <a:tcPr marL="59420" marR="59420" marT="0" marB="0" anchor="ctr">
                    <a:lnL>
                      <a:noFill/>
                    </a:lnL>
                    <a:lnR>
                      <a:noFill/>
                    </a:lnR>
                    <a:lnT>
                      <a:noFill/>
                    </a:lnT>
                    <a:lnB>
                      <a:noFill/>
                    </a:lnB>
                    <a:solidFill>
                      <a:schemeClr val="tx1"/>
                    </a:solidFill>
                  </a:tcPr>
                </a:tc>
                <a:tc rowSpan="2">
                  <a:txBody>
                    <a:bodyPr/>
                    <a:lstStyle/>
                    <a:p>
                      <a:pPr marL="0" marR="0" algn="ctr">
                        <a:spcBef>
                          <a:spcPts val="0"/>
                        </a:spcBef>
                        <a:spcAft>
                          <a:spcPts val="0"/>
                        </a:spcAft>
                      </a:pPr>
                      <a:r>
                        <a:rPr lang="en-US" sz="1200" dirty="0">
                          <a:solidFill>
                            <a:schemeClr val="bg1"/>
                          </a:solidFill>
                          <a:latin typeface="+mn-lt"/>
                          <a:ea typeface="Times New Roman"/>
                        </a:rPr>
                        <a:t>26,000,000</a:t>
                      </a:r>
                    </a:p>
                  </a:txBody>
                  <a:tcPr marL="59420" marR="59420" marT="0" marB="0" anchor="ctr">
                    <a:lnL>
                      <a:noFill/>
                    </a:lnL>
                    <a:lnR>
                      <a:noFill/>
                    </a:lnR>
                    <a:lnT>
                      <a:noFill/>
                    </a:lnT>
                    <a:lnB>
                      <a:noFill/>
                    </a:lnB>
                    <a:solidFill>
                      <a:schemeClr val="tx1"/>
                    </a:solidFill>
                  </a:tcPr>
                </a:tc>
                <a:tc rowSpan="2">
                  <a:txBody>
                    <a:bodyPr/>
                    <a:lstStyle/>
                    <a:p>
                      <a:pPr marL="0" marR="0" algn="ctr">
                        <a:spcBef>
                          <a:spcPts val="0"/>
                        </a:spcBef>
                        <a:spcAft>
                          <a:spcPts val="0"/>
                        </a:spcAft>
                      </a:pPr>
                      <a:r>
                        <a:rPr lang="en-US" sz="1200" dirty="0">
                          <a:solidFill>
                            <a:schemeClr val="bg1"/>
                          </a:solidFill>
                          <a:latin typeface="+mn-lt"/>
                          <a:ea typeface="Times New Roman"/>
                        </a:rPr>
                        <a:t>190,000,000</a:t>
                      </a:r>
                    </a:p>
                  </a:txBody>
                  <a:tcPr marL="59420" marR="59420" marT="0" marB="0" anchor="ctr">
                    <a:lnL>
                      <a:noFill/>
                    </a:lnL>
                    <a:lnR>
                      <a:noFill/>
                    </a:lnR>
                    <a:lnT>
                      <a:noFill/>
                    </a:lnT>
                    <a:lnB>
                      <a:noFill/>
                    </a:lnB>
                    <a:solidFill>
                      <a:schemeClr val="tx1"/>
                    </a:solidFill>
                  </a:tcPr>
                </a:tc>
              </a:tr>
              <a:tr h="425810">
                <a:tc vMerge="1">
                  <a:txBody>
                    <a:bodyPr/>
                    <a:lstStyle/>
                    <a:p>
                      <a:endParaRPr lang="en-US"/>
                    </a:p>
                  </a:txBody>
                  <a:tcPr/>
                </a:tc>
                <a:tc>
                  <a:txBody>
                    <a:bodyPr/>
                    <a:lstStyle/>
                    <a:p>
                      <a:pPr marL="0" marR="0">
                        <a:spcBef>
                          <a:spcPts val="0"/>
                        </a:spcBef>
                        <a:spcAft>
                          <a:spcPts val="0"/>
                        </a:spcAft>
                      </a:pPr>
                      <a:r>
                        <a:rPr lang="en-US" sz="1200" dirty="0">
                          <a:solidFill>
                            <a:schemeClr val="bg1"/>
                          </a:solidFill>
                          <a:latin typeface="+mn-lt"/>
                          <a:ea typeface="Times New Roman"/>
                        </a:rPr>
                        <a:t>(110,000 mg for child, 450,000 mg for adult )</a:t>
                      </a:r>
                    </a:p>
                  </a:txBody>
                  <a:tcPr marL="59420" marR="59420" marT="0" marB="0" anchor="ctr">
                    <a:lnL>
                      <a:noFill/>
                    </a:lnL>
                    <a:lnR>
                      <a:noFill/>
                    </a:lnR>
                    <a:lnT>
                      <a:noFill/>
                    </a:lnT>
                    <a:lnB>
                      <a:noFill/>
                    </a:lnB>
                    <a:solidFill>
                      <a:schemeClr val="tx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38715">
                <a:tc>
                  <a:txBody>
                    <a:bodyPr/>
                    <a:lstStyle/>
                    <a:p>
                      <a:pPr marL="0" marR="0" algn="ctr">
                        <a:spcBef>
                          <a:spcPts val="0"/>
                        </a:spcBef>
                        <a:spcAft>
                          <a:spcPts val="0"/>
                        </a:spcAft>
                      </a:pPr>
                      <a:r>
                        <a:rPr lang="en-US" sz="1200" b="1">
                          <a:solidFill>
                            <a:schemeClr val="bg1"/>
                          </a:solidFill>
                          <a:latin typeface="+mn-lt"/>
                          <a:ea typeface="Times New Roman"/>
                        </a:rPr>
                        <a:t>Triclosan</a:t>
                      </a:r>
                      <a:endParaRPr lang="en-US" sz="1200">
                        <a:solidFill>
                          <a:schemeClr val="bg1"/>
                        </a:solidFill>
                        <a:latin typeface="+mn-lt"/>
                        <a:ea typeface="Times New Roman"/>
                      </a:endParaRPr>
                    </a:p>
                  </a:txBody>
                  <a:tcPr marL="59420" marR="59420" marT="0" marB="0" anchor="ctr">
                    <a:lnL>
                      <a:noFill/>
                    </a:lnL>
                    <a:lnR>
                      <a:noFill/>
                    </a:lnR>
                    <a:lnT>
                      <a:noFill/>
                    </a:lnT>
                    <a:lnB>
                      <a:noFill/>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an adult washing hands for 30 seconds with anti-bacterial soap (91 mg)</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17,000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7,600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2,400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6,600</a:t>
                      </a:r>
                    </a:p>
                  </a:txBody>
                  <a:tcPr marL="59420" marR="59420" marT="0" marB="0" anchor="ctr">
                    <a:lnL>
                      <a:noFill/>
                    </a:lnL>
                    <a:lnR>
                      <a:noFill/>
                    </a:lnR>
                    <a:lnT>
                      <a:noFill/>
                    </a:lnT>
                    <a:lnB>
                      <a:noFill/>
                    </a:lnB>
                    <a:solidFill>
                      <a:schemeClr val="tx1"/>
                    </a:solidFill>
                  </a:tcPr>
                </a:tc>
              </a:tr>
              <a:tr h="425810">
                <a:tc>
                  <a:txBody>
                    <a:bodyPr/>
                    <a:lstStyle/>
                    <a:p>
                      <a:pPr marL="0" marR="0" algn="ctr">
                        <a:spcBef>
                          <a:spcPts val="0"/>
                        </a:spcBef>
                        <a:spcAft>
                          <a:spcPts val="0"/>
                        </a:spcAft>
                      </a:pPr>
                      <a:r>
                        <a:rPr lang="en-US" sz="1200" b="1">
                          <a:solidFill>
                            <a:schemeClr val="bg1"/>
                          </a:solidFill>
                          <a:latin typeface="+mn-lt"/>
                          <a:ea typeface="Times New Roman"/>
                        </a:rPr>
                        <a:t>Acetaminophen</a:t>
                      </a:r>
                      <a:endParaRPr lang="en-US" sz="1200">
                        <a:solidFill>
                          <a:schemeClr val="bg1"/>
                        </a:solidFill>
                        <a:latin typeface="+mn-lt"/>
                        <a:ea typeface="Times New Roman"/>
                      </a:endParaRPr>
                    </a:p>
                  </a:txBody>
                  <a:tcPr marL="59420" marR="59420" marT="0" marB="0" anchor="ctr">
                    <a:lnL>
                      <a:noFill/>
                    </a:lnL>
                    <a:lnR>
                      <a:noFill/>
                    </a:lnR>
                    <a:lnT>
                      <a:noFill/>
                    </a:lnT>
                    <a:lnB>
                      <a:noFill/>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one extra-strength Tylenol tablet (500 mg)</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3,000,000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350,000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110,000</a:t>
                      </a:r>
                    </a:p>
                  </a:txBody>
                  <a:tcPr marL="59420" marR="59420" marT="0" marB="0" anchor="ctr">
                    <a:lnL>
                      <a:noFill/>
                    </a:lnL>
                    <a:lnR>
                      <a:noFill/>
                    </a:lnR>
                    <a:lnT>
                      <a:noFill/>
                    </a:lnT>
                    <a:lnB>
                      <a:noFill/>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1,700,000</a:t>
                      </a:r>
                    </a:p>
                  </a:txBody>
                  <a:tcPr marL="59420" marR="59420" marT="0" marB="0" anchor="ctr">
                    <a:lnL>
                      <a:noFill/>
                    </a:lnL>
                    <a:lnR>
                      <a:noFill/>
                    </a:lnR>
                    <a:lnT>
                      <a:noFill/>
                    </a:lnT>
                    <a:lnB>
                      <a:noFill/>
                    </a:lnB>
                    <a:solidFill>
                      <a:schemeClr val="tx1"/>
                    </a:solidFill>
                  </a:tcPr>
                </a:tc>
              </a:tr>
              <a:tr h="212905">
                <a:tc>
                  <a:txBody>
                    <a:bodyPr/>
                    <a:lstStyle/>
                    <a:p>
                      <a:pPr marL="0" marR="0" algn="ctr">
                        <a:spcBef>
                          <a:spcPts val="0"/>
                        </a:spcBef>
                        <a:spcAft>
                          <a:spcPts val="0"/>
                        </a:spcAft>
                      </a:pPr>
                      <a:r>
                        <a:rPr lang="en-US" sz="1200" b="1">
                          <a:solidFill>
                            <a:schemeClr val="bg1"/>
                          </a:solidFill>
                          <a:latin typeface="+mn-lt"/>
                          <a:ea typeface="Times New Roman"/>
                        </a:rPr>
                        <a:t>Caffeine</a:t>
                      </a:r>
                      <a:endParaRPr lang="en-US" sz="1200">
                        <a:solidFill>
                          <a:schemeClr val="bg1"/>
                        </a:solidFill>
                        <a:latin typeface="+mn-lt"/>
                        <a:ea typeface="Times New Roman"/>
                      </a:endParaRPr>
                    </a:p>
                  </a:txBody>
                  <a:tcPr marL="59420" marR="5942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200">
                          <a:solidFill>
                            <a:schemeClr val="bg1"/>
                          </a:solidFill>
                          <a:latin typeface="+mn-lt"/>
                          <a:ea typeface="Times New Roman"/>
                        </a:rPr>
                        <a:t>one cup of coffee (100 mg)</a:t>
                      </a:r>
                    </a:p>
                  </a:txBody>
                  <a:tcPr marL="59420" marR="5942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410,000</a:t>
                      </a:r>
                    </a:p>
                  </a:txBody>
                  <a:tcPr marL="59420" marR="5942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44,000</a:t>
                      </a:r>
                    </a:p>
                  </a:txBody>
                  <a:tcPr marL="59420" marR="5942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a:solidFill>
                            <a:schemeClr val="bg1"/>
                          </a:solidFill>
                          <a:latin typeface="+mn-lt"/>
                          <a:ea typeface="Times New Roman"/>
                        </a:rPr>
                        <a:t>14,000</a:t>
                      </a:r>
                    </a:p>
                  </a:txBody>
                  <a:tcPr marL="59420" marR="5942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200" dirty="0">
                          <a:solidFill>
                            <a:schemeClr val="bg1"/>
                          </a:solidFill>
                          <a:latin typeface="+mn-lt"/>
                          <a:ea typeface="Times New Roman"/>
                        </a:rPr>
                        <a:t>250,000</a:t>
                      </a:r>
                    </a:p>
                  </a:txBody>
                  <a:tcPr marL="59420" marR="5942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of Risk Assessment</a:t>
            </a:r>
            <a:endParaRPr lang="en-US" dirty="0"/>
          </a:p>
        </p:txBody>
      </p:sp>
      <p:sp>
        <p:nvSpPr>
          <p:cNvPr id="3" name="Content Placeholder 2"/>
          <p:cNvSpPr>
            <a:spLocks noGrp="1"/>
          </p:cNvSpPr>
          <p:nvPr>
            <p:ph idx="1"/>
          </p:nvPr>
        </p:nvSpPr>
        <p:spPr>
          <a:xfrm>
            <a:off x="457200" y="1371600"/>
            <a:ext cx="6934200" cy="4754563"/>
          </a:xfrm>
        </p:spPr>
        <p:txBody>
          <a:bodyPr/>
          <a:lstStyle/>
          <a:p>
            <a:r>
              <a:rPr lang="en-US" dirty="0" smtClean="0"/>
              <a:t>PPCPs in recycled water are not likely to result in adverse health effects for non-potable uses</a:t>
            </a:r>
          </a:p>
          <a:p>
            <a:r>
              <a:rPr lang="en-US" dirty="0" smtClean="0"/>
              <a:t>Exposure to PPCPs in recycled water is much less than common daily exposures to PPCPs</a:t>
            </a:r>
          </a:p>
        </p:txBody>
      </p:sp>
      <p:pic>
        <p:nvPicPr>
          <p:cNvPr id="8" name="Picture 2"/>
          <p:cNvPicPr>
            <a:picLocks noChangeAspect="1" noChangeArrowheads="1"/>
          </p:cNvPicPr>
          <p:nvPr/>
        </p:nvPicPr>
        <p:blipFill rotWithShape="1">
          <a:blip r:embed="rId2" cstate="print"/>
          <a:srcRect l="20277" t="18129" r="2345" b="3609"/>
          <a:stretch/>
        </p:blipFill>
        <p:spPr bwMode="auto">
          <a:xfrm>
            <a:off x="4732158" y="3733796"/>
            <a:ext cx="3973660" cy="274320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Communicating the Results </a:t>
            </a:r>
            <a:endParaRPr lang="en-US" dirty="0"/>
          </a:p>
        </p:txBody>
      </p:sp>
      <p:sp>
        <p:nvSpPr>
          <p:cNvPr id="3" name="Content Placeholder 2"/>
          <p:cNvSpPr>
            <a:spLocks noGrp="1"/>
          </p:cNvSpPr>
          <p:nvPr>
            <p:ph idx="1"/>
          </p:nvPr>
        </p:nvSpPr>
        <p:spPr>
          <a:xfrm>
            <a:off x="457200" y="1371600"/>
            <a:ext cx="7848600" cy="4754563"/>
          </a:xfrm>
        </p:spPr>
        <p:txBody>
          <a:bodyPr/>
          <a:lstStyle/>
          <a:p>
            <a:r>
              <a:rPr lang="en-US" dirty="0" smtClean="0"/>
              <a:t>All outreach items were tested in Focus Groups</a:t>
            </a:r>
          </a:p>
          <a:p>
            <a:r>
              <a:rPr lang="en-US" dirty="0" smtClean="0"/>
              <a:t>Community Outreach Materials: Backgrounders, brochures, fact sheets and FAQs</a:t>
            </a:r>
          </a:p>
          <a:p>
            <a:r>
              <a:rPr lang="en-US" dirty="0" smtClean="0"/>
              <a:t>Key Messages</a:t>
            </a:r>
          </a:p>
          <a:p>
            <a:r>
              <a:rPr lang="en-US" dirty="0" smtClean="0"/>
              <a:t>All will be made available via </a:t>
            </a:r>
            <a:r>
              <a:rPr lang="en-US" dirty="0" err="1" smtClean="0"/>
              <a:t>WateReuse</a:t>
            </a:r>
            <a:r>
              <a:rPr lang="en-US" dirty="0" smtClean="0"/>
              <a:t> outlets; hard copies and Public internet site – AThirstyPlanet.com</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sz="3200" dirty="0" smtClean="0"/>
              <a:t>Key Message</a:t>
            </a:r>
          </a:p>
        </p:txBody>
      </p:sp>
      <p:sp>
        <p:nvSpPr>
          <p:cNvPr id="54275" name="Rectangle 3"/>
          <p:cNvSpPr>
            <a:spLocks noGrp="1" noChangeArrowheads="1"/>
          </p:cNvSpPr>
          <p:nvPr>
            <p:ph type="body" idx="1"/>
          </p:nvPr>
        </p:nvSpPr>
        <p:spPr/>
        <p:txBody>
          <a:bodyPr/>
          <a:lstStyle/>
          <a:p>
            <a:pPr eaLnBrk="1" hangingPunct="1">
              <a:buFont typeface="Wingdings" pitchFamily="2" charset="2"/>
              <a:buNone/>
              <a:defRPr/>
            </a:pPr>
            <a:endParaRPr lang="en-US" dirty="0" smtClean="0"/>
          </a:p>
          <a:p>
            <a:pPr eaLnBrk="1" hangingPunct="1">
              <a:defRPr/>
            </a:pPr>
            <a:endParaRPr lang="en-US" sz="3600" dirty="0" smtClean="0"/>
          </a:p>
        </p:txBody>
      </p:sp>
      <p:pic>
        <p:nvPicPr>
          <p:cNvPr id="4" name="Picture 3" descr="RWGraphic 7.jpg"/>
          <p:cNvPicPr>
            <a:picLocks noChangeAspect="1"/>
          </p:cNvPicPr>
          <p:nvPr/>
        </p:nvPicPr>
        <p:blipFill rotWithShape="1">
          <a:blip r:embed="rId3" cstate="print"/>
          <a:srcRect t="1780" b="1116"/>
          <a:stretch/>
        </p:blipFill>
        <p:spPr>
          <a:xfrm>
            <a:off x="4312" y="-1"/>
            <a:ext cx="9139687" cy="68580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jpg"/>
          <p:cNvPicPr>
            <a:picLocks noGrp="1" noChangeAspect="1"/>
          </p:cNvPicPr>
          <p:nvPr>
            <p:ph idx="4294967295"/>
          </p:nvPr>
        </p:nvPicPr>
        <p:blipFill rotWithShape="1">
          <a:blip r:embed="rId3" cstate="print"/>
          <a:srcRect l="4404" t="3119" r="4780" b="3265"/>
          <a:stretch/>
        </p:blipFill>
        <p:spPr>
          <a:xfrm rot="5400000">
            <a:off x="1431983" y="-1026542"/>
            <a:ext cx="6228274" cy="8738559"/>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Non-Potable Exposure Scenarios</a:t>
            </a:r>
            <a:endParaRPr lang="en-US" dirty="0"/>
          </a:p>
        </p:txBody>
      </p:sp>
      <p:sp>
        <p:nvSpPr>
          <p:cNvPr id="9" name="Content Placeholder 4"/>
          <p:cNvSpPr>
            <a:spLocks noGrp="1"/>
          </p:cNvSpPr>
          <p:nvPr>
            <p:ph sz="half" idx="4294967295"/>
          </p:nvPr>
        </p:nvSpPr>
        <p:spPr>
          <a:xfrm>
            <a:off x="2125980" y="1224951"/>
            <a:ext cx="2819400" cy="1600200"/>
          </a:xfrm>
        </p:spPr>
        <p:txBody>
          <a:bodyPr/>
          <a:lstStyle/>
          <a:p>
            <a:pPr>
              <a:buNone/>
            </a:pPr>
            <a:r>
              <a:rPr lang="en-US" dirty="0" smtClean="0"/>
              <a:t>Child at play</a:t>
            </a:r>
          </a:p>
          <a:p>
            <a:pPr>
              <a:buNone/>
            </a:pPr>
            <a:r>
              <a:rPr lang="en-US" dirty="0" smtClean="0"/>
              <a:t>                                                         </a:t>
            </a:r>
            <a:endParaRPr lang="en-US" dirty="0"/>
          </a:p>
        </p:txBody>
      </p:sp>
      <p:pic>
        <p:nvPicPr>
          <p:cNvPr id="34819" name="Picture 3"/>
          <p:cNvPicPr>
            <a:picLocks noChangeAspect="1" noChangeArrowheads="1"/>
          </p:cNvPicPr>
          <p:nvPr/>
        </p:nvPicPr>
        <p:blipFill>
          <a:blip r:embed="rId2" cstate="print"/>
          <a:srcRect/>
          <a:stretch>
            <a:fillRect/>
          </a:stretch>
        </p:blipFill>
        <p:spPr bwMode="auto">
          <a:xfrm>
            <a:off x="685800" y="1219200"/>
            <a:ext cx="1440180" cy="1920240"/>
          </a:xfrm>
          <a:prstGeom prst="rect">
            <a:avLst/>
          </a:prstGeom>
          <a:ln>
            <a:noFill/>
          </a:ln>
          <a:effectLst>
            <a:outerShdw blurRad="292100" dist="139700" dir="2700000" algn="tl" rotWithShape="0">
              <a:srgbClr val="333333">
                <a:alpha val="65000"/>
              </a:srgbClr>
            </a:outerShdw>
          </a:effectLst>
        </p:spPr>
      </p:pic>
      <p:pic>
        <p:nvPicPr>
          <p:cNvPr id="34820" name="Picture 4"/>
          <p:cNvPicPr>
            <a:picLocks noChangeAspect="1" noChangeArrowheads="1"/>
          </p:cNvPicPr>
          <p:nvPr/>
        </p:nvPicPr>
        <p:blipFill>
          <a:blip r:embed="rId3" cstate="print"/>
          <a:srcRect/>
          <a:stretch>
            <a:fillRect/>
          </a:stretch>
        </p:blipFill>
        <p:spPr bwMode="auto">
          <a:xfrm>
            <a:off x="4572000" y="1219200"/>
            <a:ext cx="1443990" cy="1927860"/>
          </a:xfrm>
          <a:prstGeom prst="rect">
            <a:avLst/>
          </a:prstGeom>
          <a:ln>
            <a:noFill/>
          </a:ln>
          <a:effectLst>
            <a:outerShdw blurRad="292100" dist="139700" dir="2700000" algn="tl" rotWithShape="0">
              <a:srgbClr val="333333">
                <a:alpha val="65000"/>
              </a:srgbClr>
            </a:outerShdw>
          </a:effectLst>
        </p:spPr>
      </p:pic>
      <p:pic>
        <p:nvPicPr>
          <p:cNvPr id="34821" name="Picture 5"/>
          <p:cNvPicPr>
            <a:picLocks noChangeAspect="1" noChangeArrowheads="1"/>
          </p:cNvPicPr>
          <p:nvPr/>
        </p:nvPicPr>
        <p:blipFill>
          <a:blip r:embed="rId4" cstate="print"/>
          <a:srcRect/>
          <a:stretch>
            <a:fillRect/>
          </a:stretch>
        </p:blipFill>
        <p:spPr bwMode="auto">
          <a:xfrm>
            <a:off x="685800" y="3482340"/>
            <a:ext cx="1443990" cy="1950720"/>
          </a:xfrm>
          <a:prstGeom prst="rect">
            <a:avLst/>
          </a:prstGeom>
          <a:ln>
            <a:noFill/>
          </a:ln>
          <a:effectLst>
            <a:outerShdw blurRad="292100" dist="139700" dir="2700000" algn="tl" rotWithShape="0">
              <a:srgbClr val="333333">
                <a:alpha val="65000"/>
              </a:srgbClr>
            </a:outerShdw>
          </a:effectLst>
        </p:spPr>
      </p:pic>
      <p:pic>
        <p:nvPicPr>
          <p:cNvPr id="34822" name="Picture 6"/>
          <p:cNvPicPr>
            <a:picLocks noChangeAspect="1" noChangeArrowheads="1"/>
          </p:cNvPicPr>
          <p:nvPr/>
        </p:nvPicPr>
        <p:blipFill>
          <a:blip r:embed="rId5" cstate="print"/>
          <a:srcRect/>
          <a:stretch>
            <a:fillRect/>
          </a:stretch>
        </p:blipFill>
        <p:spPr bwMode="auto">
          <a:xfrm>
            <a:off x="4572000" y="3482340"/>
            <a:ext cx="1443990" cy="1946910"/>
          </a:xfrm>
          <a:prstGeom prst="rect">
            <a:avLst/>
          </a:prstGeom>
          <a:ln>
            <a:noFill/>
          </a:ln>
          <a:effectLst>
            <a:outerShdw blurRad="292100" dist="139700" dir="2700000" algn="tl" rotWithShape="0">
              <a:srgbClr val="333333">
                <a:alpha val="65000"/>
              </a:srgbClr>
            </a:outerShdw>
          </a:effectLst>
        </p:spPr>
      </p:pic>
      <p:sp>
        <p:nvSpPr>
          <p:cNvPr id="14" name="Content Placeholder 4"/>
          <p:cNvSpPr txBox="1">
            <a:spLocks/>
          </p:cNvSpPr>
          <p:nvPr/>
        </p:nvSpPr>
        <p:spPr bwMode="auto">
          <a:xfrm>
            <a:off x="6015990" y="1219200"/>
            <a:ext cx="28194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S"/>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120000"/>
              <a:buChar char="•"/>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a:lstStyle>
          <a:p>
            <a:pPr>
              <a:buNone/>
            </a:pPr>
            <a:r>
              <a:rPr lang="en-US" dirty="0"/>
              <a:t>Agricultural worker</a:t>
            </a:r>
          </a:p>
        </p:txBody>
      </p:sp>
      <p:sp>
        <p:nvSpPr>
          <p:cNvPr id="15" name="Content Placeholder 4"/>
          <p:cNvSpPr txBox="1">
            <a:spLocks/>
          </p:cNvSpPr>
          <p:nvPr/>
        </p:nvSpPr>
        <p:spPr bwMode="auto">
          <a:xfrm>
            <a:off x="2112537" y="3482340"/>
            <a:ext cx="28194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S"/>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120000"/>
              <a:buChar char="•"/>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a:lstStyle>
          <a:p>
            <a:pPr>
              <a:buNone/>
            </a:pPr>
            <a:r>
              <a:rPr lang="en-US" dirty="0" smtClean="0"/>
              <a:t>Urban landscaper</a:t>
            </a:r>
            <a:endParaRPr lang="en-US" dirty="0"/>
          </a:p>
        </p:txBody>
      </p:sp>
      <p:sp>
        <p:nvSpPr>
          <p:cNvPr id="16" name="Content Placeholder 4"/>
          <p:cNvSpPr txBox="1">
            <a:spLocks/>
          </p:cNvSpPr>
          <p:nvPr/>
        </p:nvSpPr>
        <p:spPr bwMode="auto">
          <a:xfrm>
            <a:off x="6096000" y="3482340"/>
            <a:ext cx="28194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S"/>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33"/>
              </a:buClr>
              <a:buSzPct val="120000"/>
              <a:buChar char="•"/>
              <a:defRPr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16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a:lstStyle>
          <a:p>
            <a:pPr>
              <a:buNone/>
            </a:pPr>
            <a:r>
              <a:rPr lang="en-US" dirty="0" smtClean="0"/>
              <a:t>Golfer</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RA Fact AgWorker_6.4.11_Lo_Page_1.jpg"/>
          <p:cNvPicPr>
            <a:picLocks noGrp="1" noChangeAspect="1"/>
          </p:cNvPicPr>
          <p:nvPr>
            <p:ph idx="4294967295"/>
          </p:nvPr>
        </p:nvPicPr>
        <p:blipFill>
          <a:blip r:embed="rId3" cstate="print"/>
          <a:stretch>
            <a:fillRect/>
          </a:stretch>
        </p:blipFill>
        <p:spPr>
          <a:xfrm>
            <a:off x="1981200" y="109615"/>
            <a:ext cx="5105400" cy="661096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A Fact AgWorker_6.4.11_Lo_Page_1.jpg"/>
          <p:cNvPicPr>
            <a:picLocks noGrp="1" noChangeAspect="1"/>
          </p:cNvPicPr>
          <p:nvPr>
            <p:ph idx="4294967295"/>
          </p:nvPr>
        </p:nvPicPr>
        <p:blipFill rotWithShape="1">
          <a:blip r:embed="rId3" cstate="print"/>
          <a:srcRect b="62512"/>
          <a:stretch/>
        </p:blipFill>
        <p:spPr>
          <a:xfrm>
            <a:off x="533400" y="605159"/>
            <a:ext cx="8023998" cy="3895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5727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A Fact AgWorker_6.4.11_Lo_Page_2.jpg"/>
          <p:cNvPicPr>
            <a:picLocks noGrp="1" noChangeAspect="1"/>
          </p:cNvPicPr>
          <p:nvPr>
            <p:ph idx="4294967295"/>
          </p:nvPr>
        </p:nvPicPr>
        <p:blipFill rotWithShape="1">
          <a:blip r:embed="rId3" cstate="print"/>
          <a:srcRect l="3566" t="2899" r="3748" b="3069"/>
          <a:stretch/>
        </p:blipFill>
        <p:spPr>
          <a:xfrm>
            <a:off x="1981200" y="76200"/>
            <a:ext cx="5080959" cy="666821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j0084316[1]"/>
          <p:cNvPicPr>
            <a:picLocks noChangeAspect="1" noChangeArrowheads="1"/>
          </p:cNvPicPr>
          <p:nvPr/>
        </p:nvPicPr>
        <p:blipFill>
          <a:blip r:embed="rId3" cstate="print"/>
          <a:srcRect/>
          <a:stretch>
            <a:fillRect/>
          </a:stretch>
        </p:blipFill>
        <p:spPr bwMode="auto">
          <a:xfrm>
            <a:off x="180975" y="0"/>
            <a:ext cx="8963025" cy="6400800"/>
          </a:xfrm>
          <a:prstGeom prst="rect">
            <a:avLst/>
          </a:prstGeom>
          <a:noFill/>
          <a:ln w="9525">
            <a:noFill/>
            <a:miter lim="800000"/>
            <a:headEnd/>
            <a:tailEnd/>
          </a:ln>
        </p:spPr>
      </p:pic>
      <p:sp>
        <p:nvSpPr>
          <p:cNvPr id="25606" name="WordArt 6"/>
          <p:cNvSpPr>
            <a:spLocks noChangeArrowheads="1" noChangeShapeType="1" noTextEdit="1"/>
          </p:cNvSpPr>
          <p:nvPr/>
        </p:nvSpPr>
        <p:spPr bwMode="auto">
          <a:xfrm rot="1530832">
            <a:off x="2635250" y="1501775"/>
            <a:ext cx="1671638" cy="568325"/>
          </a:xfrm>
          <a:prstGeom prst="rect">
            <a:avLst/>
          </a:prstGeom>
        </p:spPr>
        <p:txBody>
          <a:bodyPr wrap="none" fromWordArt="1">
            <a:prstTxWarp prst="textWave1">
              <a:avLst>
                <a:gd name="adj1" fmla="val 13005"/>
                <a:gd name="adj2" fmla="val 0"/>
              </a:avLst>
            </a:prstTxWarp>
          </a:bodyPr>
          <a:lstStyle/>
          <a:p>
            <a:pPr algn="ctr"/>
            <a:r>
              <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New Resource</a:t>
            </a:r>
          </a:p>
        </p:txBody>
      </p:sp>
      <p:sp>
        <p:nvSpPr>
          <p:cNvPr id="25607" name="WordArt 7"/>
          <p:cNvSpPr>
            <a:spLocks noChangeArrowheads="1" noChangeShapeType="1" noTextEdit="1"/>
          </p:cNvSpPr>
          <p:nvPr/>
        </p:nvSpPr>
        <p:spPr bwMode="auto">
          <a:xfrm rot="-433877">
            <a:off x="5730875" y="2317750"/>
            <a:ext cx="2614613" cy="796925"/>
          </a:xfrm>
          <a:prstGeom prst="rect">
            <a:avLst/>
          </a:prstGeom>
        </p:spPr>
        <p:txBody>
          <a:bodyPr wrap="none" fromWordArt="1">
            <a:prstTxWarp prst="textWave1">
              <a:avLst>
                <a:gd name="adj1" fmla="val 13005"/>
                <a:gd name="adj2" fmla="val 0"/>
              </a:avLst>
            </a:prstTxWarp>
          </a:bodyPr>
          <a:lstStyle/>
          <a:p>
            <a:pPr algn="ctr"/>
            <a:r>
              <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C</a:t>
            </a:r>
            <a:r>
              <a:rPr lang="en-US" sz="2400" kern="10" dirty="0">
                <a:ln w="9525">
                  <a:noFill/>
                  <a:round/>
                  <a:headEnd/>
                  <a:tailEnd/>
                </a:ln>
                <a:solidFill>
                  <a:schemeClr val="accent4">
                    <a:lumMod val="50000"/>
                  </a:schemeClr>
                </a:solidFill>
                <a:effectLst>
                  <a:outerShdw dist="53882" dir="2700000" algn="ctr" rotWithShape="0">
                    <a:srgbClr val="C0C0C0">
                      <a:alpha val="79999"/>
                    </a:srgbClr>
                  </a:outerShdw>
                </a:effectLst>
                <a:latin typeface="Times New Roman"/>
                <a:cs typeface="Times New Roman"/>
              </a:rPr>
              <a:t>h</a:t>
            </a:r>
            <a:r>
              <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emical Cocktail</a:t>
            </a:r>
          </a:p>
        </p:txBody>
      </p:sp>
      <p:sp>
        <p:nvSpPr>
          <p:cNvPr id="25608" name="WordArt 8"/>
          <p:cNvSpPr>
            <a:spLocks noChangeArrowheads="1" noChangeShapeType="1" noTextEdit="1"/>
          </p:cNvSpPr>
          <p:nvPr/>
        </p:nvSpPr>
        <p:spPr bwMode="auto">
          <a:xfrm rot="1530832">
            <a:off x="3997325" y="3925888"/>
            <a:ext cx="2247900" cy="463550"/>
          </a:xfrm>
          <a:prstGeom prst="rect">
            <a:avLst/>
          </a:prstGeom>
        </p:spPr>
        <p:txBody>
          <a:bodyPr wrap="none" fromWordArt="1">
            <a:prstTxWarp prst="textWave1">
              <a:avLst>
                <a:gd name="adj1" fmla="val 13005"/>
                <a:gd name="adj2" fmla="val 0"/>
              </a:avLst>
            </a:prstTxWarp>
          </a:bodyPr>
          <a:lstStyle/>
          <a:p>
            <a:pPr algn="ctr"/>
            <a:r>
              <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Unsafe for Kids</a:t>
            </a:r>
          </a:p>
        </p:txBody>
      </p:sp>
      <p:sp>
        <p:nvSpPr>
          <p:cNvPr id="25609" name="WordArt 9"/>
          <p:cNvSpPr>
            <a:spLocks noChangeArrowheads="1" noChangeShapeType="1" noTextEdit="1"/>
          </p:cNvSpPr>
          <p:nvPr/>
        </p:nvSpPr>
        <p:spPr bwMode="auto">
          <a:xfrm rot="1530832">
            <a:off x="2860675" y="4087813"/>
            <a:ext cx="1947863" cy="630237"/>
          </a:xfrm>
          <a:prstGeom prst="rect">
            <a:avLst/>
          </a:prstGeom>
        </p:spPr>
        <p:txBody>
          <a:bodyPr wrap="none" fromWordArt="1">
            <a:prstTxWarp prst="textWave1">
              <a:avLst>
                <a:gd name="adj1" fmla="val 13005"/>
                <a:gd name="adj2" fmla="val -1319"/>
              </a:avLst>
            </a:prstTxWarp>
          </a:bodyPr>
          <a:lstStyle/>
          <a:p>
            <a:pPr algn="ctr"/>
            <a:r>
              <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Contaminants</a:t>
            </a:r>
          </a:p>
        </p:txBody>
      </p:sp>
      <p:sp>
        <p:nvSpPr>
          <p:cNvPr id="25610" name="WordArt 10"/>
          <p:cNvSpPr>
            <a:spLocks noChangeArrowheads="1" noChangeShapeType="1" noTextEdit="1"/>
          </p:cNvSpPr>
          <p:nvPr/>
        </p:nvSpPr>
        <p:spPr bwMode="auto">
          <a:xfrm rot="-865844">
            <a:off x="5851525" y="3246438"/>
            <a:ext cx="2279650" cy="1068387"/>
          </a:xfrm>
          <a:prstGeom prst="rect">
            <a:avLst/>
          </a:prstGeom>
        </p:spPr>
        <p:txBody>
          <a:bodyPr wrap="none" fromWordArt="1">
            <a:prstTxWarp prst="textWave1">
              <a:avLst>
                <a:gd name="adj1" fmla="val 13005"/>
                <a:gd name="adj2" fmla="val 0"/>
              </a:avLst>
            </a:prstTxWarp>
          </a:bodyPr>
          <a:lstStyle/>
          <a:p>
            <a:pPr algn="ctr"/>
            <a:r>
              <a:rPr lang="en-US" sz="2400" kern="10" dirty="0" smtClean="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Kills Fish</a:t>
            </a:r>
            <a:endPar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endParaRPr>
          </a:p>
        </p:txBody>
      </p:sp>
      <p:sp>
        <p:nvSpPr>
          <p:cNvPr id="25611" name="WordArt 11"/>
          <p:cNvSpPr>
            <a:spLocks noChangeArrowheads="1" noChangeShapeType="1" noTextEdit="1"/>
          </p:cNvSpPr>
          <p:nvPr/>
        </p:nvSpPr>
        <p:spPr bwMode="auto">
          <a:xfrm rot="302085">
            <a:off x="4519613" y="1228725"/>
            <a:ext cx="3789362" cy="1125538"/>
          </a:xfrm>
          <a:prstGeom prst="rect">
            <a:avLst/>
          </a:prstGeom>
        </p:spPr>
        <p:txBody>
          <a:bodyPr wrap="none" fromWordArt="1">
            <a:prstTxWarp prst="textWave1">
              <a:avLst>
                <a:gd name="adj1" fmla="val 13005"/>
                <a:gd name="adj2" fmla="val 0"/>
              </a:avLst>
            </a:prstTxWarp>
          </a:bodyPr>
          <a:lstStyle/>
          <a:p>
            <a:pPr algn="ctr"/>
            <a:r>
              <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Chemicals of Emerging Concern</a:t>
            </a:r>
          </a:p>
        </p:txBody>
      </p:sp>
      <p:sp>
        <p:nvSpPr>
          <p:cNvPr id="25612" name="WordArt 12"/>
          <p:cNvSpPr>
            <a:spLocks noChangeArrowheads="1" noChangeShapeType="1" noTextEdit="1"/>
          </p:cNvSpPr>
          <p:nvPr/>
        </p:nvSpPr>
        <p:spPr bwMode="auto">
          <a:xfrm rot="-210163">
            <a:off x="1747838" y="2327275"/>
            <a:ext cx="1835150" cy="463550"/>
          </a:xfrm>
          <a:prstGeom prst="rect">
            <a:avLst/>
          </a:prstGeom>
        </p:spPr>
        <p:txBody>
          <a:bodyPr wrap="none" fromWordArt="1">
            <a:prstTxWarp prst="textWave1">
              <a:avLst>
                <a:gd name="adj1" fmla="val 13005"/>
                <a:gd name="adj2" fmla="val 0"/>
              </a:avLst>
            </a:prstTxWarp>
          </a:bodyPr>
          <a:lstStyle/>
          <a:p>
            <a:pPr algn="ctr"/>
            <a:r>
              <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Dirty Water</a:t>
            </a:r>
          </a:p>
        </p:txBody>
      </p:sp>
      <p:sp>
        <p:nvSpPr>
          <p:cNvPr id="25613" name="WordArt 13"/>
          <p:cNvSpPr>
            <a:spLocks noChangeArrowheads="1" noChangeShapeType="1" noTextEdit="1"/>
          </p:cNvSpPr>
          <p:nvPr/>
        </p:nvSpPr>
        <p:spPr bwMode="auto">
          <a:xfrm rot="20798680">
            <a:off x="5066160" y="4805197"/>
            <a:ext cx="2915433" cy="658186"/>
          </a:xfrm>
          <a:prstGeom prst="rect">
            <a:avLst/>
          </a:prstGeom>
        </p:spPr>
        <p:txBody>
          <a:bodyPr wrap="none" fromWordArt="1">
            <a:prstTxWarp prst="textWave1">
              <a:avLst>
                <a:gd name="adj1" fmla="val 13005"/>
                <a:gd name="adj2" fmla="val -4542"/>
              </a:avLst>
            </a:prstTxWarp>
          </a:bodyPr>
          <a:lstStyle/>
          <a:p>
            <a:pPr algn="ctr"/>
            <a:r>
              <a:rPr lang="en-US" sz="2400" kern="10" dirty="0">
                <a:ln w="9525">
                  <a:noFill/>
                  <a:round/>
                  <a:headEnd/>
                  <a:tailEnd/>
                </a:ln>
                <a:gradFill rotWithShape="1">
                  <a:gsLst>
                    <a:gs pos="0">
                      <a:schemeClr val="bg2">
                        <a:alpha val="79999"/>
                      </a:schemeClr>
                    </a:gs>
                    <a:gs pos="100000">
                      <a:srgbClr val="757880"/>
                    </a:gs>
                  </a:gsLst>
                  <a:lin ang="5400000" scaled="1"/>
                </a:gradFill>
                <a:effectLst>
                  <a:outerShdw dist="53882" dir="2700000" algn="ctr" rotWithShape="0">
                    <a:srgbClr val="C0C0C0">
                      <a:alpha val="79999"/>
                    </a:srgbClr>
                  </a:outerShdw>
                </a:effectLst>
                <a:latin typeface="Times New Roman"/>
                <a:cs typeface="Times New Roman"/>
              </a:rPr>
              <a:t>Microconstituents</a:t>
            </a:r>
          </a:p>
        </p:txBody>
      </p:sp>
      <p:sp>
        <p:nvSpPr>
          <p:cNvPr id="12" name="TextBox 11"/>
          <p:cNvSpPr txBox="1"/>
          <p:nvPr/>
        </p:nvSpPr>
        <p:spPr>
          <a:xfrm rot="20448368">
            <a:off x="1165108" y="1560512"/>
            <a:ext cx="1624012" cy="461962"/>
          </a:xfrm>
          <a:prstGeom prst="rect">
            <a:avLst/>
          </a:prstGeom>
          <a:noFill/>
        </p:spPr>
        <p:txBody>
          <a:bodyPr>
            <a:spAutoFit/>
          </a:bodyPr>
          <a:lstStyle/>
          <a:p>
            <a:pPr>
              <a:defRPr/>
            </a:pPr>
            <a:r>
              <a:rPr lang="en-US" sz="2400" b="1" dirty="0">
                <a:solidFill>
                  <a:schemeClr val="accent4">
                    <a:lumMod val="50000"/>
                  </a:schemeClr>
                </a:solidFill>
              </a:rPr>
              <a:t>   </a:t>
            </a:r>
            <a:r>
              <a:rPr lang="en-US" sz="2400" b="1" dirty="0">
                <a:solidFill>
                  <a:schemeClr val="accent4">
                    <a:lumMod val="50000"/>
                  </a:schemeClr>
                </a:solidFill>
                <a:effectLst>
                  <a:outerShdw blurRad="38100" dist="38100" dir="2700000" algn="tl">
                    <a:srgbClr val="000000">
                      <a:alpha val="43137"/>
                    </a:srgbClr>
                  </a:outerShdw>
                </a:effectLst>
              </a:rPr>
              <a:t>PPCPs</a:t>
            </a:r>
          </a:p>
        </p:txBody>
      </p:sp>
      <p:sp>
        <p:nvSpPr>
          <p:cNvPr id="15" name="Rectangle 14"/>
          <p:cNvSpPr/>
          <p:nvPr/>
        </p:nvSpPr>
        <p:spPr>
          <a:xfrm rot="20837567">
            <a:off x="751945" y="2814632"/>
            <a:ext cx="5653731" cy="707886"/>
          </a:xfrm>
          <a:prstGeom prst="rect">
            <a:avLst/>
          </a:prstGeom>
          <a:noFill/>
        </p:spPr>
        <p:txBody>
          <a:bodyPr wrap="square" lIns="91440" tIns="45720" rIns="91440" bIns="45720">
            <a:spAutoFit/>
          </a:bodyPr>
          <a:lstStyle/>
          <a:p>
            <a:pPr algn="ctr"/>
            <a:r>
              <a:rPr lang="en-US" sz="4000" b="1" cap="none" spc="0" dirty="0" smtClean="0">
                <a:ln w="10541" cmpd="sng">
                  <a:solidFill>
                    <a:srgbClr val="7D7D7D">
                      <a:tint val="100000"/>
                      <a:shade val="100000"/>
                      <a:satMod val="110000"/>
                    </a:srgbClr>
                  </a:solidFill>
                  <a:prstDash val="solid"/>
                </a:ln>
                <a:solidFill>
                  <a:schemeClr val="accent4">
                    <a:lumMod val="50000"/>
                  </a:schemeClr>
                </a:solidFill>
                <a:effectLst>
                  <a:outerShdw blurRad="38100" dist="38100" dir="2700000" algn="tl">
                    <a:srgbClr val="000000">
                      <a:alpha val="43137"/>
                    </a:srgbClr>
                  </a:outerShdw>
                </a:effectLst>
              </a:rPr>
              <a:t>Can we Trust you?</a:t>
            </a:r>
            <a:endParaRPr lang="en-US" sz="4000" b="1" cap="none" spc="0" dirty="0">
              <a:ln w="10541" cmpd="sng">
                <a:solidFill>
                  <a:srgbClr val="7D7D7D">
                    <a:tint val="100000"/>
                    <a:shade val="100000"/>
                    <a:satMod val="110000"/>
                  </a:srgbClr>
                </a:solidFill>
                <a:prstDash val="solid"/>
              </a:ln>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wipe(left)">
                                      <p:cBhvr>
                                        <p:cTn id="15" dur="1000"/>
                                        <p:tgtEl>
                                          <p:spTgt spid="25606"/>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25607"/>
                                        </p:tgtEl>
                                        <p:attrNameLst>
                                          <p:attrName>style.visibility</p:attrName>
                                        </p:attrNameLst>
                                      </p:cBhvr>
                                      <p:to>
                                        <p:strVal val="visible"/>
                                      </p:to>
                                    </p:set>
                                    <p:animEffect transition="in" filter="wipe(left)">
                                      <p:cBhvr>
                                        <p:cTn id="19" dur="1000"/>
                                        <p:tgtEl>
                                          <p:spTgt spid="25607"/>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25608"/>
                                        </p:tgtEl>
                                        <p:attrNameLst>
                                          <p:attrName>style.visibility</p:attrName>
                                        </p:attrNameLst>
                                      </p:cBhvr>
                                      <p:to>
                                        <p:strVal val="visible"/>
                                      </p:to>
                                    </p:set>
                                    <p:animEffect transition="in" filter="wipe(left)">
                                      <p:cBhvr>
                                        <p:cTn id="23" dur="1000"/>
                                        <p:tgtEl>
                                          <p:spTgt spid="25608"/>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25609"/>
                                        </p:tgtEl>
                                        <p:attrNameLst>
                                          <p:attrName>style.visibility</p:attrName>
                                        </p:attrNameLst>
                                      </p:cBhvr>
                                      <p:to>
                                        <p:strVal val="visible"/>
                                      </p:to>
                                    </p:set>
                                    <p:animEffect transition="in" filter="wipe(left)">
                                      <p:cBhvr>
                                        <p:cTn id="27" dur="1000"/>
                                        <p:tgtEl>
                                          <p:spTgt spid="25609"/>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25610"/>
                                        </p:tgtEl>
                                        <p:attrNameLst>
                                          <p:attrName>style.visibility</p:attrName>
                                        </p:attrNameLst>
                                      </p:cBhvr>
                                      <p:to>
                                        <p:strVal val="visible"/>
                                      </p:to>
                                    </p:set>
                                    <p:animEffect transition="in" filter="wipe(left)">
                                      <p:cBhvr>
                                        <p:cTn id="31" dur="1000"/>
                                        <p:tgtEl>
                                          <p:spTgt spid="25610"/>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25611"/>
                                        </p:tgtEl>
                                        <p:attrNameLst>
                                          <p:attrName>style.visibility</p:attrName>
                                        </p:attrNameLst>
                                      </p:cBhvr>
                                      <p:to>
                                        <p:strVal val="visible"/>
                                      </p:to>
                                    </p:set>
                                    <p:animEffect transition="in" filter="wipe(left)">
                                      <p:cBhvr>
                                        <p:cTn id="35" dur="1000"/>
                                        <p:tgtEl>
                                          <p:spTgt spid="25611"/>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25612"/>
                                        </p:tgtEl>
                                        <p:attrNameLst>
                                          <p:attrName>style.visibility</p:attrName>
                                        </p:attrNameLst>
                                      </p:cBhvr>
                                      <p:to>
                                        <p:strVal val="visible"/>
                                      </p:to>
                                    </p:set>
                                    <p:animEffect transition="in" filter="wipe(left)">
                                      <p:cBhvr>
                                        <p:cTn id="39" dur="1000"/>
                                        <p:tgtEl>
                                          <p:spTgt spid="25612"/>
                                        </p:tgtEl>
                                      </p:cBhvr>
                                    </p:animEffect>
                                  </p:childTnLst>
                                </p:cTn>
                              </p:par>
                            </p:childTnLst>
                          </p:cTn>
                        </p:par>
                        <p:par>
                          <p:cTn id="40" fill="hold">
                            <p:stCondLst>
                              <p:cond delay="8500"/>
                            </p:stCondLst>
                            <p:childTnLst>
                              <p:par>
                                <p:cTn id="41" presetID="22" presetClass="entr" presetSubtype="8" fill="hold" grpId="0" nodeType="afterEffect">
                                  <p:stCondLst>
                                    <p:cond delay="0"/>
                                  </p:stCondLst>
                                  <p:childTnLst>
                                    <p:set>
                                      <p:cBhvr>
                                        <p:cTn id="42" dur="1" fill="hold">
                                          <p:stCondLst>
                                            <p:cond delay="0"/>
                                          </p:stCondLst>
                                        </p:cTn>
                                        <p:tgtEl>
                                          <p:spTgt spid="25613"/>
                                        </p:tgtEl>
                                        <p:attrNameLst>
                                          <p:attrName>style.visibility</p:attrName>
                                        </p:attrNameLst>
                                      </p:cBhvr>
                                      <p:to>
                                        <p:strVal val="visible"/>
                                      </p:to>
                                    </p:set>
                                    <p:animEffect transition="in" filter="wipe(left)">
                                      <p:cBhvr>
                                        <p:cTn id="43" dur="1000"/>
                                        <p:tgtEl>
                                          <p:spTgt spid="25613"/>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animBg="1"/>
      <p:bldP spid="25608" grpId="0" animBg="1"/>
      <p:bldP spid="25609" grpId="0" animBg="1"/>
      <p:bldP spid="25610" grpId="0" animBg="1"/>
      <p:bldP spid="25611" grpId="0" animBg="1"/>
      <p:bldP spid="25612" grpId="0" animBg="1"/>
      <p:bldP spid="25613" grpId="0" animBg="1"/>
      <p:bldP spid="12" grpId="0"/>
      <p:bldP spid="1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Communicating the Results </a:t>
            </a:r>
            <a:endParaRPr lang="en-US" dirty="0"/>
          </a:p>
        </p:txBody>
      </p:sp>
      <p:pic>
        <p:nvPicPr>
          <p:cNvPr id="4" name="Picture 1"/>
          <p:cNvPicPr>
            <a:picLocks noChangeAspect="1"/>
          </p:cNvPicPr>
          <p:nvPr/>
        </p:nvPicPr>
        <p:blipFill>
          <a:blip r:embed="rId2" cstate="print"/>
          <a:stretch>
            <a:fillRect/>
          </a:stretch>
        </p:blipFill>
        <p:spPr bwMode="auto">
          <a:xfrm>
            <a:off x="152400" y="1066800"/>
            <a:ext cx="8763001" cy="42890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Communicating the Results </a:t>
            </a:r>
            <a:endParaRPr lang="en-US" dirty="0" smtClean="0"/>
          </a:p>
        </p:txBody>
      </p:sp>
      <p:sp>
        <p:nvSpPr>
          <p:cNvPr id="20483" name="Rectangle 3"/>
          <p:cNvSpPr>
            <a:spLocks noGrp="1" noChangeArrowheads="1"/>
          </p:cNvSpPr>
          <p:nvPr>
            <p:ph type="body" idx="1"/>
          </p:nvPr>
        </p:nvSpPr>
        <p:spPr/>
        <p:txBody>
          <a:bodyPr/>
          <a:lstStyle/>
          <a:p>
            <a:pPr marL="0" indent="0">
              <a:buNone/>
            </a:pPr>
            <a:r>
              <a:rPr lang="en-US" b="1" dirty="0" smtClean="0"/>
              <a:t>Brief Video: Putting the </a:t>
            </a:r>
            <a:r>
              <a:rPr lang="en-US" altLang="en-US" b="1" dirty="0" smtClean="0"/>
              <a:t>“</a:t>
            </a:r>
            <a:r>
              <a:rPr lang="en-US" b="1" dirty="0" smtClean="0"/>
              <a:t>Risk into Perspective</a:t>
            </a:r>
            <a:r>
              <a:rPr lang="en-US" altLang="en-US" b="1" dirty="0" smtClean="0"/>
              <a:t>”</a:t>
            </a:r>
            <a:endParaRPr lang="en-US" b="1" dirty="0" smtClean="0"/>
          </a:p>
          <a:p>
            <a:r>
              <a:rPr lang="en-US" dirty="0" smtClean="0"/>
              <a:t>Features two leading scientists who have been researching recycled water safety concerns for years</a:t>
            </a:r>
          </a:p>
        </p:txBody>
      </p:sp>
      <p:pic>
        <p:nvPicPr>
          <p:cNvPr id="20484" name="Picture 1"/>
          <p:cNvPicPr>
            <a:picLocks noChangeAspect="1"/>
          </p:cNvPicPr>
          <p:nvPr/>
        </p:nvPicPr>
        <p:blipFill>
          <a:blip r:embed="rId2" cstate="print"/>
          <a:srcRect/>
          <a:stretch>
            <a:fillRect/>
          </a:stretch>
        </p:blipFill>
        <p:spPr bwMode="auto">
          <a:xfrm>
            <a:off x="4953000" y="3581400"/>
            <a:ext cx="36576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the Results </a:t>
            </a:r>
            <a:endParaRPr lang="en-US" dirty="0"/>
          </a:p>
        </p:txBody>
      </p:sp>
      <p:pic>
        <p:nvPicPr>
          <p:cNvPr id="6" name="Content Placeholder 5" descr="RA Backgrounder_6.4.11_Lo.jpg"/>
          <p:cNvPicPr>
            <a:picLocks noGrp="1" noChangeAspect="1"/>
          </p:cNvPicPr>
          <p:nvPr>
            <p:ph idx="1"/>
          </p:nvPr>
        </p:nvPicPr>
        <p:blipFill rotWithShape="1">
          <a:blip r:embed="rId3" cstate="print"/>
          <a:srcRect b="21821"/>
          <a:stretch/>
        </p:blipFill>
        <p:spPr>
          <a:xfrm>
            <a:off x="1676400" y="990600"/>
            <a:ext cx="5799391" cy="5867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WRA_homepage.jpg"/>
          <p:cNvPicPr>
            <a:picLocks noChangeAspect="1"/>
          </p:cNvPicPr>
          <p:nvPr/>
        </p:nvPicPr>
        <p:blipFill rotWithShape="1">
          <a:blip r:embed="rId3" cstate="print"/>
          <a:srcRect l="12453" r="12641" b="8823"/>
          <a:stretch/>
        </p:blipFill>
        <p:spPr bwMode="auto">
          <a:xfrm>
            <a:off x="1138687" y="457200"/>
            <a:ext cx="6849374" cy="568262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Best Opportunity for Message Delivery – </a:t>
            </a:r>
            <a:br>
              <a:rPr lang="en-US" smtClean="0"/>
            </a:br>
            <a:r>
              <a:rPr lang="en-US" smtClean="0"/>
              <a:t>is One on One Interviews</a:t>
            </a:r>
            <a:endParaRPr lang="en-US" dirty="0" smtClean="0"/>
          </a:p>
        </p:txBody>
      </p:sp>
      <p:sp>
        <p:nvSpPr>
          <p:cNvPr id="5123" name="Rectangle 3"/>
          <p:cNvSpPr>
            <a:spLocks noGrp="1" noChangeArrowheads="1"/>
          </p:cNvSpPr>
          <p:nvPr>
            <p:ph type="body" idx="1"/>
          </p:nvPr>
        </p:nvSpPr>
        <p:spPr>
          <a:xfrm>
            <a:off x="457200" y="1371600"/>
            <a:ext cx="6858000" cy="4754563"/>
          </a:xfrm>
        </p:spPr>
        <p:txBody>
          <a:bodyPr/>
          <a:lstStyle/>
          <a:p>
            <a:pPr marL="0" indent="0">
              <a:buNone/>
            </a:pPr>
            <a:r>
              <a:rPr lang="en-US" b="1" dirty="0" smtClean="0"/>
              <a:t>This Methodology  Gathers input to assess issues and concerns for various uses;</a:t>
            </a:r>
          </a:p>
          <a:p>
            <a:r>
              <a:rPr lang="en-US" dirty="0" smtClean="0"/>
              <a:t>Hear specific perceptions and views</a:t>
            </a:r>
          </a:p>
          <a:p>
            <a:r>
              <a:rPr lang="en-US" dirty="0" smtClean="0"/>
              <a:t>Consider what potential users may need</a:t>
            </a:r>
          </a:p>
          <a:p>
            <a:r>
              <a:rPr lang="en-US" dirty="0" smtClean="0"/>
              <a:t>Consider best outreach approach</a:t>
            </a:r>
          </a:p>
          <a:p>
            <a:r>
              <a:rPr lang="en-US" dirty="0" smtClean="0"/>
              <a:t>Assess rate sensitivity</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3886200"/>
            <a:ext cx="41148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smtClean="0"/>
              <a:t>Methodology – How it works</a:t>
            </a:r>
          </a:p>
        </p:txBody>
      </p:sp>
      <p:sp>
        <p:nvSpPr>
          <p:cNvPr id="8195" name="Rectangle 3"/>
          <p:cNvSpPr>
            <a:spLocks noGrp="1" noChangeArrowheads="1"/>
          </p:cNvSpPr>
          <p:nvPr>
            <p:ph type="body" idx="1"/>
          </p:nvPr>
        </p:nvSpPr>
        <p:spPr/>
        <p:txBody>
          <a:bodyPr/>
          <a:lstStyle/>
          <a:p>
            <a:pPr marL="0" indent="0">
              <a:buNone/>
            </a:pPr>
            <a:r>
              <a:rPr lang="en-US" b="1" dirty="0" smtClean="0"/>
              <a:t>Establishes trust and begins an open dialog</a:t>
            </a:r>
          </a:p>
          <a:p>
            <a:pPr marL="0" indent="0">
              <a:buNone/>
            </a:pPr>
            <a:r>
              <a:rPr lang="en-US" dirty="0" smtClean="0"/>
              <a:t>A valuable tool in providing opportunities for project teams and community leaders to learn – </a:t>
            </a:r>
          </a:p>
          <a:p>
            <a:r>
              <a:rPr lang="en-US" dirty="0" smtClean="0"/>
              <a:t>Build relationships by putting a “face” on the project</a:t>
            </a:r>
          </a:p>
          <a:p>
            <a:r>
              <a:rPr lang="en-US" dirty="0" smtClean="0"/>
              <a:t>Gain trust with project opponents</a:t>
            </a:r>
          </a:p>
          <a:p>
            <a:r>
              <a:rPr lang="en-US" dirty="0" smtClean="0"/>
              <a:t>Allows team to educate </a:t>
            </a:r>
            <a:br>
              <a:rPr lang="en-US" dirty="0" smtClean="0"/>
            </a:br>
            <a:r>
              <a:rPr lang="en-US" dirty="0" smtClean="0"/>
              <a:t>potential users and others</a:t>
            </a:r>
          </a:p>
          <a:p>
            <a:r>
              <a:rPr lang="en-US" dirty="0" smtClean="0"/>
              <a:t>Create recycled water demand </a:t>
            </a:r>
            <a:br>
              <a:rPr lang="en-US" dirty="0" smtClean="0"/>
            </a:br>
            <a:r>
              <a:rPr lang="en-US" dirty="0" smtClean="0"/>
              <a:t>without “selling”</a:t>
            </a:r>
          </a:p>
          <a:p>
            <a:pPr lvl="1"/>
            <a:endParaRPr lang="en-US" dirty="0" smtClean="0"/>
          </a:p>
        </p:txBody>
      </p:sp>
      <p:pic>
        <p:nvPicPr>
          <p:cNvPr id="7" name="Picture 4" descr="Public Outreach 3"/>
          <p:cNvPicPr>
            <a:picLocks noChangeAspect="1" noChangeArrowheads="1"/>
          </p:cNvPicPr>
          <p:nvPr/>
        </p:nvPicPr>
        <p:blipFill rotWithShape="1">
          <a:blip r:embed="rId3" cstate="print"/>
          <a:srcRect t="11111"/>
          <a:stretch/>
        </p:blipFill>
        <p:spPr bwMode="auto">
          <a:xfrm>
            <a:off x="4724400" y="3886200"/>
            <a:ext cx="41148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Methodology – How it works</a:t>
            </a:r>
            <a:endParaRPr lang="en-US" dirty="0" smtClean="0"/>
          </a:p>
        </p:txBody>
      </p:sp>
      <p:sp>
        <p:nvSpPr>
          <p:cNvPr id="7171" name="Rectangle 3"/>
          <p:cNvSpPr>
            <a:spLocks noGrp="1" noChangeArrowheads="1"/>
          </p:cNvSpPr>
          <p:nvPr>
            <p:ph type="body" idx="1"/>
          </p:nvPr>
        </p:nvSpPr>
        <p:spPr/>
        <p:txBody>
          <a:bodyPr/>
          <a:lstStyle/>
          <a:p>
            <a:pPr marL="0" indent="0">
              <a:buNone/>
            </a:pPr>
            <a:r>
              <a:rPr lang="en-US" b="1" dirty="0" smtClean="0"/>
              <a:t>The In-depth interview process</a:t>
            </a:r>
          </a:p>
          <a:p>
            <a:r>
              <a:rPr lang="en-US" dirty="0" smtClean="0"/>
              <a:t>Uses standardized discussion guide</a:t>
            </a:r>
          </a:p>
          <a:p>
            <a:r>
              <a:rPr lang="en-US" dirty="0" smtClean="0"/>
              <a:t>Using selection criteria, create contact list(s)</a:t>
            </a:r>
          </a:p>
          <a:p>
            <a:pPr lvl="1"/>
            <a:r>
              <a:rPr lang="en-US" dirty="0" smtClean="0"/>
              <a:t>Potential user types; Residential, Recreational playing fields, Agricultural, Industrial, and Commercial Landscapers</a:t>
            </a:r>
          </a:p>
          <a:p>
            <a:pPr lvl="1"/>
            <a:r>
              <a:rPr lang="en-US" dirty="0" smtClean="0"/>
              <a:t>Other segments of interest; </a:t>
            </a:r>
            <a:r>
              <a:rPr lang="en-US" dirty="0" err="1" smtClean="0"/>
              <a:t>Electeds</a:t>
            </a:r>
            <a:r>
              <a:rPr lang="en-US" dirty="0" smtClean="0"/>
              <a:t>, Opponents, NIMBYs  </a:t>
            </a:r>
          </a:p>
          <a:p>
            <a:r>
              <a:rPr lang="en-US" dirty="0" smtClean="0"/>
              <a:t>Meet at time and place convenient to interviewee</a:t>
            </a:r>
          </a:p>
          <a:p>
            <a:pPr lvl="1"/>
            <a:r>
              <a:rPr lang="en-US" dirty="0" smtClean="0"/>
              <a:t>Their place of business, or in the field</a:t>
            </a:r>
          </a:p>
          <a:p>
            <a:pPr lvl="1"/>
            <a:r>
              <a:rPr lang="en-US" dirty="0" smtClean="0"/>
              <a:t>Some interviews occur on telephone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What we typically hear…</a:t>
            </a:r>
          </a:p>
        </p:txBody>
      </p:sp>
      <p:sp>
        <p:nvSpPr>
          <p:cNvPr id="9219" name="Rectangle 3"/>
          <p:cNvSpPr>
            <a:spLocks noGrp="1" noChangeArrowheads="1"/>
          </p:cNvSpPr>
          <p:nvPr>
            <p:ph type="body" idx="1"/>
          </p:nvPr>
        </p:nvSpPr>
        <p:spPr>
          <a:xfrm>
            <a:off x="457200" y="1371600"/>
            <a:ext cx="7391400" cy="4754563"/>
          </a:xfrm>
        </p:spPr>
        <p:txBody>
          <a:bodyPr/>
          <a:lstStyle/>
          <a:p>
            <a:pPr lvl="0"/>
            <a:r>
              <a:rPr lang="en-US" dirty="0" smtClean="0"/>
              <a:t>Water quality concern in relation to public safety (especially children) </a:t>
            </a:r>
          </a:p>
          <a:p>
            <a:r>
              <a:rPr lang="en-US" dirty="0" smtClean="0"/>
              <a:t>Concern for health and environmental effects of pathogens and pharmaceuticals </a:t>
            </a:r>
          </a:p>
          <a:p>
            <a:r>
              <a:rPr lang="en-US" dirty="0" smtClean="0"/>
              <a:t>Most express a willingness to participate in the program </a:t>
            </a:r>
          </a:p>
          <a:p>
            <a:r>
              <a:rPr lang="en-US" dirty="0" smtClean="0"/>
              <a:t>View as environmentally responsible to do so</a:t>
            </a:r>
          </a:p>
        </p:txBody>
      </p:sp>
      <p:sp>
        <p:nvSpPr>
          <p:cNvPr id="4" name="TextBox 3"/>
          <p:cNvSpPr txBox="1"/>
          <p:nvPr/>
        </p:nvSpPr>
        <p:spPr>
          <a:xfrm>
            <a:off x="533400" y="2590800"/>
            <a:ext cx="8382000" cy="646331"/>
          </a:xfrm>
          <a:prstGeom prst="rect">
            <a:avLst/>
          </a:prstGeom>
          <a:noFill/>
        </p:spPr>
        <p:txBody>
          <a:bodyPr wrap="square" rtlCol="0">
            <a:spAutoFit/>
          </a:bodyPr>
          <a:lstStyle/>
          <a:p>
            <a:endParaRPr lang="en-US" dirty="0" smtClean="0">
              <a:latin typeface="+mn-lt"/>
            </a:endParaRPr>
          </a:p>
          <a:p>
            <a:endParaRPr lang="en-US" dirty="0">
              <a:latin typeface="+mn-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0600" y="398232"/>
            <a:ext cx="7162800" cy="5697768"/>
            <a:chOff x="457200" y="228600"/>
            <a:chExt cx="8229600" cy="6546373"/>
          </a:xfrm>
        </p:grpSpPr>
        <p:pic>
          <p:nvPicPr>
            <p:cNvPr id="4" name="Picture 1"/>
            <p:cNvPicPr>
              <a:picLocks noChangeAspect="1"/>
            </p:cNvPicPr>
            <p:nvPr/>
          </p:nvPicPr>
          <p:blipFill>
            <a:blip r:embed="rId2" cstate="print"/>
            <a:srcRect/>
            <a:stretch>
              <a:fillRect/>
            </a:stretch>
          </p:blipFill>
          <p:spPr bwMode="auto">
            <a:xfrm>
              <a:off x="457200" y="228600"/>
              <a:ext cx="8229600" cy="2514600"/>
            </a:xfrm>
            <a:prstGeom prst="rect">
              <a:avLst/>
            </a:prstGeom>
            <a:noFill/>
            <a:ln w="9525">
              <a:noFill/>
              <a:miter lim="800000"/>
              <a:headEnd/>
              <a:tailEnd/>
            </a:ln>
          </p:spPr>
        </p:pic>
        <p:pic>
          <p:nvPicPr>
            <p:cNvPr id="5" name="Picture 1" descr="Screen shot 2011-08-11 at 12.08.50 PM.png"/>
            <p:cNvPicPr>
              <a:picLocks noChangeAspect="1"/>
            </p:cNvPicPr>
            <p:nvPr/>
          </p:nvPicPr>
          <p:blipFill>
            <a:blip r:embed="rId3" cstate="print"/>
            <a:srcRect/>
            <a:stretch>
              <a:fillRect/>
            </a:stretch>
          </p:blipFill>
          <p:spPr bwMode="auto">
            <a:xfrm>
              <a:off x="457200" y="2743200"/>
              <a:ext cx="8229600" cy="4031773"/>
            </a:xfrm>
            <a:prstGeom prst="rect">
              <a:avLst/>
            </a:prstGeom>
            <a:noFill/>
            <a:ln w="9525">
              <a:noFill/>
              <a:miter lim="800000"/>
              <a:headEnd/>
              <a:tailEnd/>
            </a:ln>
          </p:spPr>
        </p:pic>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 Fact AgWorker_6.4.11_Lo_Page_1.jpg"/>
          <p:cNvPicPr>
            <a:picLocks noGrp="1" noChangeAspect="1"/>
          </p:cNvPicPr>
          <p:nvPr>
            <p:ph idx="4294967295"/>
          </p:nvPr>
        </p:nvPicPr>
        <p:blipFill rotWithShape="1">
          <a:blip r:embed="rId2" cstate="print"/>
          <a:srcRect t="1414" b="2627"/>
          <a:stretch/>
        </p:blipFill>
        <p:spPr>
          <a:xfrm>
            <a:off x="1905000" y="152400"/>
            <a:ext cx="5258209" cy="653307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41325"/>
            <a:ext cx="8382000" cy="1920875"/>
          </a:xfrm>
        </p:spPr>
        <p:txBody>
          <a:bodyPr/>
          <a:lstStyle/>
          <a:p>
            <a:r>
              <a:rPr lang="en-US" dirty="0" smtClean="0"/>
              <a:t>WRF-09-07:</a:t>
            </a:r>
            <a:br>
              <a:rPr lang="en-US" dirty="0" smtClean="0"/>
            </a:br>
            <a:r>
              <a:rPr lang="en-US" dirty="0" smtClean="0"/>
              <a:t>Risk Assessment Study of PPCPs in Recycled Water to Support Public Review</a:t>
            </a:r>
            <a:endParaRPr lang="en-US" dirty="0"/>
          </a:p>
        </p:txBody>
      </p:sp>
      <p:sp>
        <p:nvSpPr>
          <p:cNvPr id="4" name="Subtitle 2"/>
          <p:cNvSpPr txBox="1">
            <a:spLocks/>
          </p:cNvSpPr>
          <p:nvPr/>
        </p:nvSpPr>
        <p:spPr>
          <a:xfrm>
            <a:off x="76200" y="4419600"/>
            <a:ext cx="3048000" cy="1066800"/>
          </a:xfrm>
          <a:prstGeom prst="rect">
            <a:avLst/>
          </a:prstGeom>
        </p:spPr>
        <p:txBody>
          <a:bodyPr vert="horz" lIns="100584" tIns="45720" anchor="t">
            <a:normAutofit/>
          </a:bodyPr>
          <a:lstStyle/>
          <a:p>
            <a:pPr algn="ctr">
              <a:buNone/>
            </a:pPr>
            <a:r>
              <a:rPr lang="en-US" b="1" dirty="0" smtClean="0"/>
              <a:t>Jean </a:t>
            </a:r>
            <a:r>
              <a:rPr lang="en-US" b="1" dirty="0" err="1" smtClean="0"/>
              <a:t>Debroux</a:t>
            </a:r>
            <a:r>
              <a:rPr lang="en-US" b="1" dirty="0" smtClean="0"/>
              <a:t/>
            </a:r>
            <a:br>
              <a:rPr lang="en-US" b="1" dirty="0" smtClean="0"/>
            </a:br>
            <a:r>
              <a:rPr lang="en-US" sz="1600" dirty="0" smtClean="0"/>
              <a:t>Director</a:t>
            </a:r>
            <a:br>
              <a:rPr lang="en-US" sz="1600" dirty="0" smtClean="0"/>
            </a:br>
            <a:r>
              <a:rPr lang="en-US" sz="1600" dirty="0" smtClean="0"/>
              <a:t>Advanced Technologies Group</a:t>
            </a:r>
          </a:p>
        </p:txBody>
      </p:sp>
      <p:pic>
        <p:nvPicPr>
          <p:cNvPr id="5" name="Picture 4" descr="WRResearch661_(R).jpg"/>
          <p:cNvPicPr>
            <a:picLocks noChangeAspect="1"/>
          </p:cNvPicPr>
          <p:nvPr/>
        </p:nvPicPr>
        <p:blipFill>
          <a:blip r:embed="rId3" cstate="print"/>
          <a:stretch>
            <a:fillRect/>
          </a:stretch>
        </p:blipFill>
        <p:spPr>
          <a:xfrm>
            <a:off x="6553200" y="304800"/>
            <a:ext cx="2133600" cy="609600"/>
          </a:xfrm>
          <a:prstGeom prst="rect">
            <a:avLst/>
          </a:prstGeom>
        </p:spPr>
      </p:pic>
      <p:pic>
        <p:nvPicPr>
          <p:cNvPr id="7" name="Picture 4" descr="S:\WRF on S drive\WRF Projects\WRF 09 Files\WRF-09-07 KJ TC\Webinar\KennedyLaura.jpg"/>
          <p:cNvPicPr>
            <a:picLocks noChangeAspect="1" noChangeArrowheads="1"/>
          </p:cNvPicPr>
          <p:nvPr/>
        </p:nvPicPr>
        <p:blipFill>
          <a:blip r:embed="rId4" cstate="print"/>
          <a:srcRect/>
          <a:stretch>
            <a:fillRect/>
          </a:stretch>
        </p:blipFill>
        <p:spPr bwMode="auto">
          <a:xfrm>
            <a:off x="3884641" y="2590800"/>
            <a:ext cx="1371601" cy="1828800"/>
          </a:xfrm>
          <a:prstGeom prst="rect">
            <a:avLst/>
          </a:prstGeom>
          <a:ln>
            <a:noFill/>
          </a:ln>
          <a:effectLst>
            <a:outerShdw blurRad="292100" dist="139700" dir="2700000" algn="tl" rotWithShape="0">
              <a:srgbClr val="333333">
                <a:alpha val="65000"/>
              </a:srgbClr>
            </a:outerShdw>
          </a:effectLst>
        </p:spPr>
      </p:pic>
      <p:pic>
        <p:nvPicPr>
          <p:cNvPr id="8" name="Picture 7" descr="S:\WRF on S drive\WRF Projects\WRF 09 Files\WRF-09-07 KJ TC\Webinar\DebrouxJean.jpg"/>
          <p:cNvPicPr>
            <a:picLocks noChangeAspect="1" noChangeArrowheads="1"/>
          </p:cNvPicPr>
          <p:nvPr/>
        </p:nvPicPr>
        <p:blipFill>
          <a:blip r:embed="rId5" cstate="print"/>
          <a:srcRect/>
          <a:stretch>
            <a:fillRect/>
          </a:stretch>
        </p:blipFill>
        <p:spPr bwMode="auto">
          <a:xfrm>
            <a:off x="911283" y="2590800"/>
            <a:ext cx="1371600" cy="1828800"/>
          </a:xfrm>
          <a:prstGeom prst="rect">
            <a:avLst/>
          </a:prstGeom>
          <a:ln>
            <a:noFill/>
          </a:ln>
          <a:effectLst>
            <a:outerShdw blurRad="292100" dist="139700" dir="2700000" algn="tl" rotWithShape="0">
              <a:srgbClr val="333333">
                <a:alpha val="65000"/>
              </a:srgbClr>
            </a:outerShdw>
          </a:effectLst>
        </p:spPr>
      </p:pic>
      <p:pic>
        <p:nvPicPr>
          <p:cNvPr id="9" name="Picture 19" descr="S:\WRF on S drive\WRF Projects\WRF 09 Files\WRF-09-07 KJ TC\Webinar\mark head shot.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colorTemperature colorTemp="8800"/>
                    </a14:imgEffect>
                  </a14:imgLayer>
                </a14:imgProps>
              </a:ext>
            </a:extLst>
          </a:blip>
          <a:srcRect/>
          <a:stretch>
            <a:fillRect/>
          </a:stretch>
        </p:blipFill>
        <p:spPr bwMode="auto">
          <a:xfrm>
            <a:off x="6858000" y="2590800"/>
            <a:ext cx="1252219" cy="18288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019800" y="4419600"/>
            <a:ext cx="2819400" cy="1138773"/>
          </a:xfrm>
          <a:prstGeom prst="rect">
            <a:avLst/>
          </a:prstGeom>
          <a:noFill/>
        </p:spPr>
        <p:txBody>
          <a:bodyPr wrap="square" rtlCol="0">
            <a:spAutoFit/>
          </a:bodyPr>
          <a:lstStyle/>
          <a:p>
            <a:pPr algn="ctr">
              <a:buNone/>
            </a:pPr>
            <a:r>
              <a:rPr lang="en-US" b="1" dirty="0" smtClean="0"/>
              <a:t>Mark Millan</a:t>
            </a:r>
            <a:br>
              <a:rPr lang="en-US" b="1" dirty="0" smtClean="0"/>
            </a:br>
            <a:r>
              <a:rPr lang="en-US" sz="1600" dirty="0" smtClean="0"/>
              <a:t>Principal, Data Instincts </a:t>
            </a:r>
          </a:p>
          <a:p>
            <a:pPr algn="ctr">
              <a:buNone/>
            </a:pPr>
            <a:r>
              <a:rPr lang="en-US" sz="1600" dirty="0" smtClean="0"/>
              <a:t>Public Outreach Consultants </a:t>
            </a:r>
          </a:p>
          <a:p>
            <a:pPr algn="ctr"/>
            <a:endParaRPr lang="en-US" dirty="0"/>
          </a:p>
        </p:txBody>
      </p:sp>
      <p:sp>
        <p:nvSpPr>
          <p:cNvPr id="3" name="Rectangle 2"/>
          <p:cNvSpPr/>
          <p:nvPr/>
        </p:nvSpPr>
        <p:spPr>
          <a:xfrm>
            <a:off x="3048000" y="4419600"/>
            <a:ext cx="3048000" cy="861774"/>
          </a:xfrm>
          <a:prstGeom prst="rect">
            <a:avLst/>
          </a:prstGeom>
        </p:spPr>
        <p:txBody>
          <a:bodyPr wrap="square">
            <a:spAutoFit/>
          </a:bodyPr>
          <a:lstStyle/>
          <a:p>
            <a:pPr algn="ctr"/>
            <a:r>
              <a:rPr lang="en-US" b="1" dirty="0"/>
              <a:t>Laura </a:t>
            </a:r>
            <a:r>
              <a:rPr lang="en-US" b="1" dirty="0" smtClean="0"/>
              <a:t>Kennedy</a:t>
            </a:r>
            <a:br>
              <a:rPr lang="en-US" b="1" dirty="0" smtClean="0"/>
            </a:br>
            <a:r>
              <a:rPr lang="en-US" sz="1600" dirty="0" smtClean="0"/>
              <a:t>Principal</a:t>
            </a:r>
            <a:endParaRPr lang="en-US" sz="1600" dirty="0"/>
          </a:p>
          <a:p>
            <a:pPr algn="ctr">
              <a:buNone/>
            </a:pPr>
            <a:r>
              <a:rPr lang="en-US" sz="1600" dirty="0"/>
              <a:t>Kennedy/Jenks Consultants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381000" y="381000"/>
            <a:ext cx="8382000" cy="523433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Most effective time to introduce these new materials is when the questions of water quality arises</a:t>
            </a:r>
            <a:br>
              <a:rPr lang="en-US" smtClean="0"/>
            </a:br>
            <a:endParaRPr lang="en-US" dirty="0"/>
          </a:p>
        </p:txBody>
      </p:sp>
      <p:sp>
        <p:nvSpPr>
          <p:cNvPr id="3" name="Content Placeholder 2"/>
          <p:cNvSpPr>
            <a:spLocks noGrp="1"/>
          </p:cNvSpPr>
          <p:nvPr>
            <p:ph idx="1"/>
          </p:nvPr>
        </p:nvSpPr>
        <p:spPr/>
        <p:txBody>
          <a:bodyPr/>
          <a:lstStyle/>
          <a:p>
            <a:pPr>
              <a:spcBef>
                <a:spcPts val="1800"/>
              </a:spcBef>
            </a:pPr>
            <a:r>
              <a:rPr lang="en-US" dirty="0" smtClean="0"/>
              <a:t>Introduce the materials while in one-on-one </a:t>
            </a:r>
            <a:r>
              <a:rPr lang="en-US" dirty="0" smtClean="0"/>
              <a:t>conversations</a:t>
            </a:r>
            <a:endParaRPr lang="en-US" dirty="0" smtClean="0"/>
          </a:p>
          <a:p>
            <a:pPr>
              <a:spcBef>
                <a:spcPts val="1800"/>
              </a:spcBef>
            </a:pPr>
            <a:r>
              <a:rPr lang="en-US" dirty="0" smtClean="0"/>
              <a:t>Address unique </a:t>
            </a:r>
            <a:r>
              <a:rPr lang="en-US" dirty="0" smtClean="0"/>
              <a:t>uses, questions and concerns ; </a:t>
            </a:r>
            <a:r>
              <a:rPr lang="en-US" dirty="0" smtClean="0"/>
              <a:t>landscape irrigation, golf course, agricultural, parks &amp; playgrounds.</a:t>
            </a:r>
          </a:p>
          <a:p>
            <a:pPr>
              <a:spcBef>
                <a:spcPts val="1800"/>
              </a:spcBef>
            </a:pPr>
            <a:r>
              <a:rPr lang="en-US" dirty="0" smtClean="0"/>
              <a:t>When water quality concerns come up </a:t>
            </a:r>
            <a:r>
              <a:rPr lang="en-US" dirty="0" smtClean="0"/>
              <a:t>- point out findings   from the Risk Assessment study and provide materials</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zdorsey\Desktop\presentation folder\composite folder copy.jpg"/>
          <p:cNvPicPr>
            <a:picLocks noChangeAspect="1" noChangeArrowheads="1"/>
          </p:cNvPicPr>
          <p:nvPr/>
        </p:nvPicPr>
        <p:blipFill>
          <a:blip r:embed="rId2" cstate="print"/>
          <a:srcRect/>
          <a:stretch>
            <a:fillRect/>
          </a:stretch>
        </p:blipFill>
        <p:spPr bwMode="auto">
          <a:xfrm>
            <a:off x="6333801" y="1447800"/>
            <a:ext cx="2585616"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3"/>
          <p:cNvSpPr>
            <a:spLocks noGrp="1"/>
          </p:cNvSpPr>
          <p:nvPr>
            <p:ph type="title"/>
          </p:nvPr>
        </p:nvSpPr>
        <p:spPr/>
        <p:txBody>
          <a:bodyPr/>
          <a:lstStyle/>
          <a:p>
            <a:r>
              <a:rPr lang="en-US" smtClean="0">
                <a:effectLst>
                  <a:outerShdw blurRad="38100" dist="38100" dir="2700000" algn="tl">
                    <a:srgbClr val="000000">
                      <a:alpha val="43137"/>
                    </a:srgbClr>
                  </a:outerShdw>
                </a:effectLst>
              </a:rPr>
              <a:t>Reserve a Copy of the PPCP Communications Toolkit Today!</a:t>
            </a:r>
            <a:endParaRPr lang="en-US" dirty="0"/>
          </a:p>
        </p:txBody>
      </p:sp>
      <p:sp>
        <p:nvSpPr>
          <p:cNvPr id="5" name="Content Placeholder 4"/>
          <p:cNvSpPr>
            <a:spLocks noGrp="1"/>
          </p:cNvSpPr>
          <p:nvPr>
            <p:ph idx="1"/>
          </p:nvPr>
        </p:nvSpPr>
        <p:spPr>
          <a:xfrm>
            <a:off x="457200" y="1371601"/>
            <a:ext cx="5715000" cy="3962400"/>
          </a:xfrm>
        </p:spPr>
        <p:txBody>
          <a:bodyPr/>
          <a:lstStyle/>
          <a:p>
            <a:pPr marL="0" indent="0">
              <a:buNone/>
            </a:pPr>
            <a:r>
              <a:rPr lang="en-US" smtClean="0"/>
              <a:t>The PPCP Communications Toolkit Includes:</a:t>
            </a:r>
          </a:p>
          <a:p>
            <a:pPr>
              <a:spcAft>
                <a:spcPts val="900"/>
              </a:spcAft>
            </a:pPr>
            <a:r>
              <a:rPr lang="en-US" sz="2000" smtClean="0"/>
              <a:t>A four page illustrated color brochure titled </a:t>
            </a:r>
            <a:r>
              <a:rPr lang="en-US" sz="2000" i="1" smtClean="0"/>
              <a:t>Recycled Water: How Safe is It? </a:t>
            </a:r>
            <a:r>
              <a:rPr lang="en-US" sz="2000" smtClean="0"/>
              <a:t>which puts the risk of recycled water into perspective for the general public</a:t>
            </a:r>
          </a:p>
          <a:p>
            <a:pPr>
              <a:spcAft>
                <a:spcPts val="900"/>
              </a:spcAft>
            </a:pPr>
            <a:r>
              <a:rPr lang="en-US" sz="2000" smtClean="0"/>
              <a:t>Four double-sided flyers that explain estimated health risks from pharmaceuticals and personal care products for children on the playground, golfers, and landscape and agricultural workers</a:t>
            </a:r>
          </a:p>
          <a:p>
            <a:r>
              <a:rPr lang="en-US" sz="2000" smtClean="0"/>
              <a:t>A 12 minute DVD, which synthesizes the results of the Risk Assessment Study. </a:t>
            </a:r>
            <a:endParaRPr lang="en-US" sz="2000" dirty="0"/>
          </a:p>
        </p:txBody>
      </p:sp>
      <p:sp>
        <p:nvSpPr>
          <p:cNvPr id="6" name="Rectangle 5"/>
          <p:cNvSpPr/>
          <p:nvPr/>
        </p:nvSpPr>
        <p:spPr>
          <a:xfrm>
            <a:off x="784319" y="4953000"/>
            <a:ext cx="7140481" cy="646331"/>
          </a:xfrm>
          <a:prstGeom prst="rect">
            <a:avLst/>
          </a:prstGeom>
        </p:spPr>
        <p:txBody>
          <a:bodyPr wrap="none">
            <a:spAutoFit/>
          </a:bodyPr>
          <a:lstStyle/>
          <a:p>
            <a:pPr marL="0" indent="0">
              <a:buNone/>
            </a:pPr>
            <a:r>
              <a:rPr lang="en-US" sz="3600" b="1" dirty="0">
                <a:effectLst>
                  <a:outerShdw blurRad="38100" dist="38100" dir="2700000" algn="tl">
                    <a:srgbClr val="000000">
                      <a:alpha val="43137"/>
                    </a:srgbClr>
                  </a:outerShdw>
                </a:effectLst>
              </a:rPr>
              <a:t>www.watereuse.org/catalog/toolkit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0"/>
            <a:ext cx="6629400" cy="861774"/>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defRPr/>
            </a:pPr>
            <a:r>
              <a:rPr lang="en-US" sz="4800" b="1" dirty="0" smtClean="0">
                <a:solidFill>
                  <a:schemeClr val="accent4">
                    <a:lumMod val="75000"/>
                  </a:schemeClr>
                </a:solidFill>
              </a:rPr>
              <a:t>www.</a:t>
            </a:r>
            <a:r>
              <a:rPr lang="en-US" sz="4800" b="1" dirty="0" smtClean="0">
                <a:solidFill>
                  <a:srgbClr val="00B050"/>
                </a:solidFill>
              </a:rPr>
              <a:t>a</a:t>
            </a:r>
            <a:r>
              <a:rPr lang="en-US" sz="5000" b="1" dirty="0" smtClean="0">
                <a:solidFill>
                  <a:schemeClr val="accent6">
                    <a:lumMod val="75000"/>
                  </a:schemeClr>
                </a:solidFill>
              </a:rPr>
              <a:t>thirsty</a:t>
            </a:r>
            <a:r>
              <a:rPr lang="en-US" sz="4800" b="1" dirty="0" smtClean="0">
                <a:solidFill>
                  <a:srgbClr val="00B050"/>
                </a:solidFill>
              </a:rPr>
              <a:t>planet</a:t>
            </a:r>
            <a:r>
              <a:rPr lang="en-US" sz="4800" b="1" dirty="0" smtClean="0">
                <a:solidFill>
                  <a:schemeClr val="accent4">
                    <a:lumMod val="75000"/>
                  </a:schemeClr>
                </a:solidFill>
              </a:rPr>
              <a:t>.com</a:t>
            </a:r>
            <a:endParaRPr lang="en-US" sz="4800" b="1" dirty="0">
              <a:solidFill>
                <a:schemeClr val="accent4">
                  <a:lumMod val="75000"/>
                </a:schemeClr>
              </a:solidFill>
            </a:endParaRPr>
          </a:p>
        </p:txBody>
      </p:sp>
      <p:sp>
        <p:nvSpPr>
          <p:cNvPr id="4" name="Rectangle 3"/>
          <p:cNvSpPr/>
          <p:nvPr/>
        </p:nvSpPr>
        <p:spPr>
          <a:xfrm>
            <a:off x="1219199" y="2971800"/>
            <a:ext cx="6629401" cy="83099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4800" b="1" dirty="0" smtClean="0">
                <a:solidFill>
                  <a:schemeClr val="accent4">
                    <a:lumMod val="75000"/>
                  </a:schemeClr>
                </a:solidFill>
              </a:rPr>
              <a:t>www.</a:t>
            </a:r>
            <a:r>
              <a:rPr lang="en-US" sz="4800" b="1" dirty="0" smtClean="0">
                <a:solidFill>
                  <a:schemeClr val="accent1"/>
                </a:solidFill>
              </a:rPr>
              <a:t>watereuse</a:t>
            </a:r>
            <a:r>
              <a:rPr lang="en-US" sz="4800" b="1" dirty="0" smtClean="0">
                <a:solidFill>
                  <a:schemeClr val="accent4">
                    <a:lumMod val="75000"/>
                  </a:schemeClr>
                </a:solidFill>
              </a:rPr>
              <a:t>.org</a:t>
            </a:r>
            <a:endParaRPr lang="en-US" sz="4800" dirty="0">
              <a:solidFill>
                <a:schemeClr val="accent4">
                  <a:lumMod val="75000"/>
                </a:schemeClr>
              </a:solidFill>
            </a:endParaRPr>
          </a:p>
        </p:txBody>
      </p:sp>
      <p:sp>
        <p:nvSpPr>
          <p:cNvPr id="6" name="Title 5"/>
          <p:cNvSpPr>
            <a:spLocks noGrp="1"/>
          </p:cNvSpPr>
          <p:nvPr>
            <p:ph type="title"/>
          </p:nvPr>
        </p:nvSpPr>
        <p:spPr/>
        <p:txBody>
          <a:bodyPr/>
          <a:lstStyle/>
          <a:p>
            <a:r>
              <a:rPr lang="en-US" dirty="0"/>
              <a:t>Communicating in a way that is easily understood</a:t>
            </a:r>
            <a:br>
              <a:rPr lang="en-US" dirty="0"/>
            </a:b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Objectives - Literature Studies</a:t>
            </a:r>
            <a:endParaRPr lang="en-US" dirty="0"/>
          </a:p>
        </p:txBody>
      </p:sp>
      <p:sp>
        <p:nvSpPr>
          <p:cNvPr id="3" name="Content Placeholder 2"/>
          <p:cNvSpPr>
            <a:spLocks noGrp="1"/>
          </p:cNvSpPr>
          <p:nvPr>
            <p:ph idx="1"/>
          </p:nvPr>
        </p:nvSpPr>
        <p:spPr/>
        <p:txBody>
          <a:bodyPr/>
          <a:lstStyle/>
          <a:p>
            <a:r>
              <a:rPr lang="en-US" dirty="0" smtClean="0"/>
              <a:t>Builds off of other Risk Assessment work</a:t>
            </a:r>
          </a:p>
          <a:p>
            <a:pPr lvl="1" indent="-1588">
              <a:buNone/>
            </a:pPr>
            <a:r>
              <a:rPr lang="en-US" sz="2000" b="1" dirty="0" smtClean="0"/>
              <a:t>Anderson, P. </a:t>
            </a:r>
            <a:r>
              <a:rPr lang="en-US" sz="1600" dirty="0" smtClean="0"/>
              <a:t>2008; </a:t>
            </a:r>
            <a:r>
              <a:rPr lang="en-US" sz="2000" b="1" dirty="0" err="1" smtClean="0"/>
              <a:t>Cotruvo</a:t>
            </a:r>
            <a:r>
              <a:rPr lang="en-US" sz="2000" b="1" dirty="0" smtClean="0"/>
              <a:t>, et al. </a:t>
            </a:r>
            <a:r>
              <a:rPr lang="en-US" sz="1600" dirty="0" smtClean="0"/>
              <a:t>WRF-06-004; </a:t>
            </a:r>
            <a:r>
              <a:rPr lang="en-US" sz="2000" b="1" dirty="0" smtClean="0"/>
              <a:t>Drewes, et al. </a:t>
            </a:r>
            <a:r>
              <a:rPr lang="en-US" sz="1600" dirty="0" smtClean="0"/>
              <a:t>2008 WRF 03-014; </a:t>
            </a:r>
            <a:r>
              <a:rPr lang="en-US" sz="2000" b="1" dirty="0" smtClean="0"/>
              <a:t>Drewes, et al. </a:t>
            </a:r>
            <a:r>
              <a:rPr lang="en-US" sz="1600" dirty="0" smtClean="0"/>
              <a:t>2009 WRF-04-018; </a:t>
            </a:r>
            <a:r>
              <a:rPr lang="en-US" sz="2000" b="1" dirty="0" smtClean="0"/>
              <a:t>EPA. </a:t>
            </a:r>
            <a:r>
              <a:rPr lang="en-US" sz="1600" dirty="0" smtClean="0"/>
              <a:t>August 2009; </a:t>
            </a:r>
            <a:r>
              <a:rPr lang="en-US" sz="2000" b="1" dirty="0" smtClean="0"/>
              <a:t>EPHC. </a:t>
            </a:r>
            <a:r>
              <a:rPr lang="en-US" sz="1600" dirty="0" smtClean="0"/>
              <a:t>2008; </a:t>
            </a:r>
            <a:r>
              <a:rPr lang="en-US" sz="2000" b="1" dirty="0" smtClean="0"/>
              <a:t>Kennedy/Jenks and </a:t>
            </a:r>
            <a:r>
              <a:rPr lang="en-US" sz="2000" b="1" dirty="0" err="1" smtClean="0"/>
              <a:t>Soller</a:t>
            </a:r>
            <a:r>
              <a:rPr lang="en-US" sz="2000" b="1" dirty="0" smtClean="0"/>
              <a:t> Environmental.</a:t>
            </a:r>
            <a:r>
              <a:rPr lang="en-US" sz="1800" dirty="0" smtClean="0"/>
              <a:t> </a:t>
            </a:r>
            <a:r>
              <a:rPr lang="en-US" sz="1600" dirty="0" smtClean="0"/>
              <a:t>2010; </a:t>
            </a:r>
            <a:r>
              <a:rPr lang="en-US" sz="2000" b="1" dirty="0" err="1" smtClean="0"/>
              <a:t>Nellor</a:t>
            </a:r>
            <a:r>
              <a:rPr lang="en-US" sz="2000" b="1" dirty="0" smtClean="0"/>
              <a:t>, M. and J. </a:t>
            </a:r>
            <a:r>
              <a:rPr lang="en-US" sz="2000" b="1" dirty="0" err="1" smtClean="0"/>
              <a:t>Soller</a:t>
            </a:r>
            <a:r>
              <a:rPr lang="en-US" sz="2000" b="1" dirty="0" smtClean="0"/>
              <a:t> </a:t>
            </a:r>
            <a:r>
              <a:rPr lang="en-US" sz="1600" dirty="0" smtClean="0"/>
              <a:t>WRF-06-018; </a:t>
            </a:r>
            <a:r>
              <a:rPr lang="en-US" sz="2000" b="1" dirty="0" smtClean="0"/>
              <a:t>Schwab, et al. </a:t>
            </a:r>
            <a:r>
              <a:rPr lang="en-US" sz="1600" dirty="0" smtClean="0"/>
              <a:t>2005; </a:t>
            </a:r>
            <a:r>
              <a:rPr lang="en-US" sz="2000" b="1" dirty="0" smtClean="0"/>
              <a:t>Snyder, et al. </a:t>
            </a:r>
            <a:r>
              <a:rPr lang="en-US" sz="1600" dirty="0" smtClean="0"/>
              <a:t>2008; </a:t>
            </a:r>
            <a:r>
              <a:rPr lang="en-US" sz="2000" b="1" dirty="0" smtClean="0"/>
              <a:t>Snyder, et al. </a:t>
            </a:r>
            <a:r>
              <a:rPr lang="en-US" sz="1600" dirty="0" smtClean="0"/>
              <a:t>2008 WRF 04-003; </a:t>
            </a:r>
            <a:r>
              <a:rPr lang="en-US" sz="2000" b="1" dirty="0" smtClean="0"/>
              <a:t>Snyder, et al. </a:t>
            </a:r>
            <a:r>
              <a:rPr lang="en-US" sz="1600" dirty="0" smtClean="0"/>
              <a:t>WRF 05-005; </a:t>
            </a:r>
            <a:r>
              <a:rPr lang="en-US" sz="2000" b="1" dirty="0" smtClean="0"/>
              <a:t>Rounds, et al. </a:t>
            </a:r>
            <a:r>
              <a:rPr lang="en-US" sz="1600" dirty="0" smtClean="0"/>
              <a:t>2009; </a:t>
            </a:r>
            <a:r>
              <a:rPr lang="en-US" sz="2000" b="1" dirty="0" err="1" smtClean="0"/>
              <a:t>Ayscough</a:t>
            </a:r>
            <a:r>
              <a:rPr lang="en-US" sz="2000" b="1" dirty="0" smtClean="0"/>
              <a:t>, et al. </a:t>
            </a:r>
            <a:r>
              <a:rPr lang="en-US" sz="1600" dirty="0" smtClean="0"/>
              <a:t>2000; </a:t>
            </a:r>
            <a:r>
              <a:rPr lang="en-US" sz="2000" b="1" dirty="0" err="1" smtClean="0"/>
              <a:t>Lubliner</a:t>
            </a:r>
            <a:r>
              <a:rPr lang="en-US" sz="2000" b="1" dirty="0" smtClean="0"/>
              <a:t> , et al. </a:t>
            </a:r>
            <a:r>
              <a:rPr lang="en-US" sz="1600" dirty="0" smtClean="0"/>
              <a:t>2010; </a:t>
            </a:r>
            <a:r>
              <a:rPr lang="en-US" sz="2000" b="1" dirty="0" smtClean="0"/>
              <a:t>California State Water Resources Control Board. </a:t>
            </a:r>
            <a:r>
              <a:rPr lang="en-US" sz="1600" dirty="0" smtClean="0"/>
              <a:t>2010</a:t>
            </a:r>
          </a:p>
          <a:p>
            <a:r>
              <a:rPr lang="en-US" dirty="0" smtClean="0"/>
              <a:t>Focused on non-potable recycled water use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the Study</a:t>
            </a:r>
            <a:endParaRPr lang="en-US" dirty="0"/>
          </a:p>
        </p:txBody>
      </p:sp>
      <p:sp>
        <p:nvSpPr>
          <p:cNvPr id="3" name="Content Placeholder 2"/>
          <p:cNvSpPr>
            <a:spLocks noGrp="1"/>
          </p:cNvSpPr>
          <p:nvPr>
            <p:ph idx="1"/>
          </p:nvPr>
        </p:nvSpPr>
        <p:spPr/>
        <p:txBody>
          <a:bodyPr/>
          <a:lstStyle/>
          <a:p>
            <a:r>
              <a:rPr lang="en-US" dirty="0" smtClean="0"/>
              <a:t>Utilize existing studies for occurrence and toxicity data</a:t>
            </a:r>
          </a:p>
          <a:p>
            <a:r>
              <a:rPr lang="en-US" dirty="0" smtClean="0"/>
              <a:t>Focus on non-potable recycled water uses</a:t>
            </a:r>
          </a:p>
          <a:p>
            <a:r>
              <a:rPr lang="en-US" dirty="0" smtClean="0"/>
              <a:t>Focus on pharmaceuticals and personal care products (PPCPs) in recycled water</a:t>
            </a:r>
          </a:p>
          <a:p>
            <a:r>
              <a:rPr lang="en-US" dirty="0" smtClean="0"/>
              <a:t>Provide quantitative human health risk assessment results</a:t>
            </a:r>
          </a:p>
          <a:p>
            <a:r>
              <a:rPr lang="en-US" dirty="0" smtClean="0">
                <a:solidFill>
                  <a:srgbClr val="FFFF00"/>
                </a:solidFill>
              </a:rPr>
              <a:t>Develop message delivery tools to communicate the results</a:t>
            </a:r>
            <a:endParaRPr lang="en-US" dirty="0" smtClean="0"/>
          </a:p>
          <a:p>
            <a:r>
              <a:rPr lang="en-US" dirty="0" smtClean="0">
                <a:solidFill>
                  <a:srgbClr val="FFFF00"/>
                </a:solidFill>
              </a:rPr>
              <a:t>What is the best way to impart this information?</a:t>
            </a:r>
            <a:endParaRPr lang="en-US"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Compounds of Interest</a:t>
            </a:r>
            <a:endParaRPr lang="en-US" dirty="0"/>
          </a:p>
        </p:txBody>
      </p:sp>
      <p:graphicFrame>
        <p:nvGraphicFramePr>
          <p:cNvPr id="5" name="Table 4"/>
          <p:cNvGraphicFramePr>
            <a:graphicFrameLocks noGrp="1"/>
          </p:cNvGraphicFramePr>
          <p:nvPr/>
        </p:nvGraphicFramePr>
        <p:xfrm>
          <a:off x="609601" y="1066800"/>
          <a:ext cx="7696200" cy="4876800"/>
        </p:xfrm>
        <a:graphic>
          <a:graphicData uri="http://schemas.openxmlformats.org/drawingml/2006/table">
            <a:tbl>
              <a:tblPr/>
              <a:tblGrid>
                <a:gridCol w="2360910"/>
                <a:gridCol w="2993716"/>
                <a:gridCol w="2341574"/>
              </a:tblGrid>
              <a:tr h="304800">
                <a:tc>
                  <a:txBody>
                    <a:bodyPr/>
                    <a:lstStyle/>
                    <a:p>
                      <a:pPr marL="0" marR="0" algn="ctr">
                        <a:spcBef>
                          <a:spcPts val="0"/>
                        </a:spcBef>
                        <a:spcAft>
                          <a:spcPts val="0"/>
                        </a:spcAft>
                      </a:pPr>
                      <a:r>
                        <a:rPr lang="en-US" sz="1800" b="1" dirty="0">
                          <a:solidFill>
                            <a:schemeClr val="bg1"/>
                          </a:solidFill>
                          <a:latin typeface="+mn-lt"/>
                          <a:ea typeface="Times New Roman"/>
                          <a:cs typeface="Times New Roman"/>
                        </a:rPr>
                        <a:t>PPCP</a:t>
                      </a:r>
                      <a:endParaRPr lang="en-US" sz="1800" dirty="0">
                        <a:solidFill>
                          <a:schemeClr val="bg1"/>
                        </a:solidFill>
                        <a:latin typeface="+mn-lt"/>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800" b="1" dirty="0">
                          <a:solidFill>
                            <a:schemeClr val="bg1"/>
                          </a:solidFill>
                          <a:latin typeface="+mn-lt"/>
                          <a:ea typeface="Times New Roman"/>
                          <a:cs typeface="Times New Roman"/>
                        </a:rPr>
                        <a:t>Type of Substance</a:t>
                      </a:r>
                      <a:endParaRPr lang="en-US" sz="1800" dirty="0">
                        <a:solidFill>
                          <a:schemeClr val="bg1"/>
                        </a:solidFill>
                        <a:latin typeface="+mn-lt"/>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800" b="1" dirty="0">
                          <a:solidFill>
                            <a:schemeClr val="bg1"/>
                          </a:solidFill>
                          <a:latin typeface="+mn-lt"/>
                          <a:ea typeface="Times New Roman"/>
                          <a:cs typeface="Times New Roman"/>
                        </a:rPr>
                        <a:t>Common usage</a:t>
                      </a:r>
                      <a:endParaRPr lang="en-US" sz="1800" dirty="0">
                        <a:solidFill>
                          <a:schemeClr val="bg1"/>
                        </a:solidFill>
                        <a:latin typeface="+mn-lt"/>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09600">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Ibuprofen</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Over the counter (OTC) pharmaceutical</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Non-steroidal anti-inflammatory</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304800">
                <a:tc>
                  <a:txBody>
                    <a:bodyPr/>
                    <a:lstStyle/>
                    <a:p>
                      <a:pPr marL="0" marR="0" algn="ctr">
                        <a:spcBef>
                          <a:spcPts val="200"/>
                        </a:spcBef>
                        <a:spcAft>
                          <a:spcPts val="300"/>
                        </a:spcAft>
                      </a:pPr>
                      <a:r>
                        <a:rPr lang="en-US" sz="1800">
                          <a:solidFill>
                            <a:schemeClr val="bg1"/>
                          </a:solidFill>
                          <a:latin typeface="+mn-lt"/>
                          <a:ea typeface="Times New Roman"/>
                          <a:cs typeface="Times New Roman"/>
                        </a:rPr>
                        <a:t>Acetaminophen</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OTC pharmaceutical</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Analgesic</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609600">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17-beta </a:t>
                      </a:r>
                      <a:r>
                        <a:rPr lang="en-US" sz="1800" dirty="0" err="1">
                          <a:solidFill>
                            <a:schemeClr val="bg1"/>
                          </a:solidFill>
                          <a:latin typeface="+mn-lt"/>
                          <a:ea typeface="Times New Roman"/>
                          <a:cs typeface="Times New Roman"/>
                        </a:rPr>
                        <a:t>estradiol</a:t>
                      </a:r>
                      <a:endParaRPr lang="en-US" sz="1800" dirty="0">
                        <a:solidFill>
                          <a:schemeClr val="bg1"/>
                        </a:solidFill>
                        <a:latin typeface="+mn-lt"/>
                        <a:ea typeface="Times New Roman"/>
                        <a:cs typeface="Times New Roman"/>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Prescription pharmaceutical</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Synthetic and naturally occurring hormone</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304800">
                <a:tc>
                  <a:txBody>
                    <a:bodyPr/>
                    <a:lstStyle/>
                    <a:p>
                      <a:pPr marL="0" marR="0" algn="ctr">
                        <a:spcBef>
                          <a:spcPts val="200"/>
                        </a:spcBef>
                        <a:spcAft>
                          <a:spcPts val="300"/>
                        </a:spcAft>
                      </a:pPr>
                      <a:r>
                        <a:rPr lang="en-US" sz="1800">
                          <a:solidFill>
                            <a:schemeClr val="bg1"/>
                          </a:solidFill>
                          <a:latin typeface="+mn-lt"/>
                          <a:ea typeface="Times New Roman"/>
                          <a:cs typeface="Times New Roman"/>
                        </a:rPr>
                        <a:t>Fluoxetine</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Prescription pharmaceutical</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Antidepressant</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304800">
                <a:tc>
                  <a:txBody>
                    <a:bodyPr/>
                    <a:lstStyle/>
                    <a:p>
                      <a:pPr marL="0" marR="0" algn="ctr">
                        <a:spcBef>
                          <a:spcPts val="200"/>
                        </a:spcBef>
                        <a:spcAft>
                          <a:spcPts val="300"/>
                        </a:spcAft>
                      </a:pPr>
                      <a:r>
                        <a:rPr lang="en-US" sz="1800">
                          <a:solidFill>
                            <a:schemeClr val="bg1"/>
                          </a:solidFill>
                          <a:latin typeface="+mn-lt"/>
                          <a:ea typeface="Times New Roman"/>
                          <a:cs typeface="Times New Roman"/>
                        </a:rPr>
                        <a:t>Caffeine</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Ingredient in food and drink</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Stimulant</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304800">
                <a:tc>
                  <a:txBody>
                    <a:bodyPr/>
                    <a:lstStyle/>
                    <a:p>
                      <a:pPr marL="0" marR="0" algn="ctr">
                        <a:spcBef>
                          <a:spcPts val="200"/>
                        </a:spcBef>
                        <a:spcAft>
                          <a:spcPts val="300"/>
                        </a:spcAft>
                      </a:pPr>
                      <a:r>
                        <a:rPr lang="en-US" sz="1800">
                          <a:solidFill>
                            <a:schemeClr val="bg1"/>
                          </a:solidFill>
                          <a:latin typeface="+mn-lt"/>
                          <a:ea typeface="Times New Roman"/>
                          <a:cs typeface="Times New Roman"/>
                        </a:rPr>
                        <a:t>Triclosan</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a:solidFill>
                            <a:schemeClr val="bg1"/>
                          </a:solidFill>
                          <a:latin typeface="+mn-lt"/>
                          <a:ea typeface="Times New Roman"/>
                          <a:cs typeface="Times New Roman"/>
                        </a:rPr>
                        <a:t>Personal care product</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Antimicrobial</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304800">
                <a:tc>
                  <a:txBody>
                    <a:bodyPr/>
                    <a:lstStyle/>
                    <a:p>
                      <a:pPr marL="0" marR="0" algn="ctr">
                        <a:spcBef>
                          <a:spcPts val="200"/>
                        </a:spcBef>
                        <a:spcAft>
                          <a:spcPts val="300"/>
                        </a:spcAft>
                      </a:pPr>
                      <a:r>
                        <a:rPr lang="en-US" sz="1800">
                          <a:solidFill>
                            <a:schemeClr val="bg1"/>
                          </a:solidFill>
                          <a:latin typeface="+mn-lt"/>
                          <a:ea typeface="Times New Roman"/>
                          <a:cs typeface="Times New Roman"/>
                        </a:rPr>
                        <a:t>Sulfamethoxazole</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a:solidFill>
                            <a:schemeClr val="bg1"/>
                          </a:solidFill>
                          <a:latin typeface="+mn-lt"/>
                          <a:ea typeface="Times New Roman"/>
                          <a:cs typeface="Times New Roman"/>
                        </a:rPr>
                        <a:t>Prescription pharmaceutical</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Antibiotic</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609600">
                <a:tc>
                  <a:txBody>
                    <a:bodyPr/>
                    <a:lstStyle/>
                    <a:p>
                      <a:pPr marL="0" marR="0" algn="ctr">
                        <a:spcBef>
                          <a:spcPts val="200"/>
                        </a:spcBef>
                        <a:spcAft>
                          <a:spcPts val="300"/>
                        </a:spcAft>
                      </a:pPr>
                      <a:r>
                        <a:rPr lang="pt-BR" sz="1800" i="1" dirty="0">
                          <a:solidFill>
                            <a:schemeClr val="bg1"/>
                          </a:solidFill>
                          <a:latin typeface="+mn-lt"/>
                          <a:ea typeface="Times New Roman"/>
                          <a:cs typeface="Times New Roman"/>
                        </a:rPr>
                        <a:t>N</a:t>
                      </a:r>
                      <a:r>
                        <a:rPr lang="pt-BR" sz="1800" dirty="0">
                          <a:solidFill>
                            <a:schemeClr val="bg1"/>
                          </a:solidFill>
                          <a:latin typeface="+mn-lt"/>
                          <a:ea typeface="Times New Roman"/>
                          <a:cs typeface="Times New Roman"/>
                        </a:rPr>
                        <a:t>,</a:t>
                      </a:r>
                      <a:r>
                        <a:rPr lang="pt-BR" sz="1800" i="1" dirty="0">
                          <a:solidFill>
                            <a:schemeClr val="bg1"/>
                          </a:solidFill>
                          <a:latin typeface="+mn-lt"/>
                          <a:ea typeface="Times New Roman"/>
                          <a:cs typeface="Times New Roman"/>
                        </a:rPr>
                        <a:t>N</a:t>
                      </a:r>
                      <a:r>
                        <a:rPr lang="pt-BR" sz="1800" dirty="0">
                          <a:solidFill>
                            <a:schemeClr val="bg1"/>
                          </a:solidFill>
                          <a:latin typeface="+mn-lt"/>
                          <a:ea typeface="Times New Roman"/>
                          <a:cs typeface="Times New Roman"/>
                        </a:rPr>
                        <a:t>-Diethyl-</a:t>
                      </a:r>
                      <a:r>
                        <a:rPr lang="pt-BR" sz="1800" i="1" dirty="0">
                          <a:solidFill>
                            <a:schemeClr val="bg1"/>
                          </a:solidFill>
                          <a:latin typeface="+mn-lt"/>
                          <a:ea typeface="Times New Roman"/>
                          <a:cs typeface="Times New Roman"/>
                        </a:rPr>
                        <a:t>meta</a:t>
                      </a:r>
                      <a:r>
                        <a:rPr lang="pt-BR" sz="1800" dirty="0">
                          <a:solidFill>
                            <a:schemeClr val="bg1"/>
                          </a:solidFill>
                          <a:latin typeface="+mn-lt"/>
                          <a:ea typeface="Times New Roman"/>
                          <a:cs typeface="Times New Roman"/>
                        </a:rPr>
                        <a:t>-toluamide (DEET)</a:t>
                      </a:r>
                      <a:endParaRPr lang="en-US" sz="1800" dirty="0">
                        <a:solidFill>
                          <a:schemeClr val="bg1"/>
                        </a:solidFill>
                        <a:latin typeface="+mn-lt"/>
                        <a:ea typeface="Times New Roman"/>
                        <a:cs typeface="Times New Roman"/>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a:solidFill>
                            <a:schemeClr val="bg1"/>
                          </a:solidFill>
                          <a:latin typeface="+mn-lt"/>
                          <a:ea typeface="Times New Roman"/>
                          <a:cs typeface="Times New Roman"/>
                        </a:rPr>
                        <a:t>Personal care product</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Insect repellant</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609600">
                <a:tc>
                  <a:txBody>
                    <a:bodyPr/>
                    <a:lstStyle/>
                    <a:p>
                      <a:pPr marL="0" marR="0" algn="ctr">
                        <a:spcBef>
                          <a:spcPts val="200"/>
                        </a:spcBef>
                        <a:spcAft>
                          <a:spcPts val="300"/>
                        </a:spcAft>
                      </a:pPr>
                      <a:r>
                        <a:rPr lang="en-US" sz="1800">
                          <a:solidFill>
                            <a:schemeClr val="bg1"/>
                          </a:solidFill>
                          <a:latin typeface="+mn-lt"/>
                          <a:ea typeface="Times New Roman"/>
                          <a:cs typeface="Times New Roman"/>
                        </a:rPr>
                        <a:t>Perfluorooctanesulfonic acid (PFOS)</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a:solidFill>
                            <a:schemeClr val="bg1"/>
                          </a:solidFill>
                          <a:latin typeface="+mn-lt"/>
                          <a:ea typeface="Times New Roman"/>
                          <a:cs typeface="Times New Roman"/>
                        </a:rPr>
                        <a:t>Organic compound formerly used in common products</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c>
                  <a:txBody>
                    <a:bodyPr/>
                    <a:lstStyle/>
                    <a:p>
                      <a:pPr marL="0" marR="0" algn="ctr">
                        <a:spcBef>
                          <a:spcPts val="200"/>
                        </a:spcBef>
                        <a:spcAft>
                          <a:spcPts val="300"/>
                        </a:spcAft>
                      </a:pPr>
                      <a:r>
                        <a:rPr lang="en-US" sz="1800" dirty="0" err="1">
                          <a:solidFill>
                            <a:schemeClr val="bg1"/>
                          </a:solidFill>
                          <a:latin typeface="+mn-lt"/>
                          <a:ea typeface="Times New Roman"/>
                          <a:cs typeface="Times New Roman"/>
                        </a:rPr>
                        <a:t>Fluorosurfactant</a:t>
                      </a:r>
                      <a:endParaRPr lang="en-US" sz="1800" dirty="0">
                        <a:solidFill>
                          <a:schemeClr val="bg1"/>
                        </a:solidFill>
                        <a:latin typeface="+mn-lt"/>
                        <a:ea typeface="Times New Roman"/>
                        <a:cs typeface="Times New Roman"/>
                      </a:endParaRP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chemeClr val="tx1"/>
                    </a:solidFill>
                  </a:tcPr>
                </a:tc>
              </a:tr>
              <a:tr h="609600">
                <a:tc>
                  <a:txBody>
                    <a:bodyPr/>
                    <a:lstStyle/>
                    <a:p>
                      <a:pPr marL="0" marR="0" algn="ctr">
                        <a:spcBef>
                          <a:spcPts val="200"/>
                        </a:spcBef>
                        <a:spcAft>
                          <a:spcPts val="300"/>
                        </a:spcAft>
                      </a:pPr>
                      <a:r>
                        <a:rPr lang="en-US" sz="1800" dirty="0" err="1">
                          <a:solidFill>
                            <a:schemeClr val="bg1"/>
                          </a:solidFill>
                          <a:latin typeface="+mn-lt"/>
                          <a:ea typeface="Times New Roman"/>
                          <a:cs typeface="Times New Roman"/>
                        </a:rPr>
                        <a:t>Bisphenol</a:t>
                      </a:r>
                      <a:r>
                        <a:rPr lang="en-US" sz="1800" dirty="0">
                          <a:solidFill>
                            <a:schemeClr val="bg1"/>
                          </a:solidFill>
                          <a:latin typeface="+mn-lt"/>
                          <a:ea typeface="Times New Roman"/>
                          <a:cs typeface="Times New Roman"/>
                        </a:rPr>
                        <a:t> A</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200"/>
                        </a:spcBef>
                        <a:spcAft>
                          <a:spcPts val="300"/>
                        </a:spcAft>
                      </a:pPr>
                      <a:r>
                        <a:rPr lang="en-US" sz="1800">
                          <a:solidFill>
                            <a:schemeClr val="bg1"/>
                          </a:solidFill>
                          <a:latin typeface="+mn-lt"/>
                          <a:ea typeface="Times New Roman"/>
                          <a:cs typeface="Times New Roman"/>
                        </a:rPr>
                        <a:t>Organic compound used in common products</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200"/>
                        </a:spcBef>
                        <a:spcAft>
                          <a:spcPts val="300"/>
                        </a:spcAft>
                      </a:pPr>
                      <a:r>
                        <a:rPr lang="en-US" sz="1800" dirty="0">
                          <a:solidFill>
                            <a:schemeClr val="bg1"/>
                          </a:solidFill>
                          <a:latin typeface="+mn-lt"/>
                          <a:ea typeface="Times New Roman"/>
                          <a:cs typeface="Times New Roman"/>
                        </a:rPr>
                        <a:t>Various uses, primarily plastics manufacturing</a:t>
                      </a:r>
                    </a:p>
                  </a:txBody>
                  <a:tcPr marL="68580" marR="68580"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Criteria for Compounds of Interest</a:t>
            </a:r>
            <a:endParaRPr lang="en-US" dirty="0"/>
          </a:p>
        </p:txBody>
      </p:sp>
      <p:sp>
        <p:nvSpPr>
          <p:cNvPr id="3" name="Content Placeholder 2"/>
          <p:cNvSpPr>
            <a:spLocks noGrp="1"/>
          </p:cNvSpPr>
          <p:nvPr>
            <p:ph idx="1"/>
          </p:nvPr>
        </p:nvSpPr>
        <p:spPr/>
        <p:txBody>
          <a:bodyPr/>
          <a:lstStyle/>
          <a:p>
            <a:r>
              <a:rPr lang="en-US" smtClean="0"/>
              <a:t>Occurrence in recycled water</a:t>
            </a:r>
          </a:p>
          <a:p>
            <a:r>
              <a:rPr lang="en-US" smtClean="0"/>
              <a:t>Toxicological relevance</a:t>
            </a:r>
          </a:p>
          <a:p>
            <a:r>
              <a:rPr lang="en-US" smtClean="0"/>
              <a:t>Overlap with comparable chemical risks (if possible)</a:t>
            </a:r>
          </a:p>
          <a:p>
            <a:r>
              <a:rPr lang="en-US" smtClean="0"/>
              <a:t>Recognizable by the public (if possible)</a:t>
            </a:r>
          </a:p>
          <a:p>
            <a:endParaRPr lang="en-US" dirty="0" smtClean="0"/>
          </a:p>
        </p:txBody>
      </p:sp>
      <p:pic>
        <p:nvPicPr>
          <p:cNvPr id="49154" name="Picture 2"/>
          <p:cNvPicPr>
            <a:picLocks noChangeAspect="1" noChangeArrowheads="1"/>
          </p:cNvPicPr>
          <p:nvPr/>
        </p:nvPicPr>
        <p:blipFill>
          <a:blip r:embed="rId2" cstate="print"/>
          <a:srcRect/>
          <a:stretch>
            <a:fillRect/>
          </a:stretch>
        </p:blipFill>
        <p:spPr bwMode="auto">
          <a:xfrm>
            <a:off x="1295400" y="3495675"/>
            <a:ext cx="1733550" cy="790575"/>
          </a:xfrm>
          <a:prstGeom prst="rect">
            <a:avLst/>
          </a:prstGeom>
          <a:ln>
            <a:noFill/>
          </a:ln>
          <a:effectLst>
            <a:outerShdw blurRad="292100" dist="139700" dir="2700000" algn="tl" rotWithShape="0">
              <a:srgbClr val="333333">
                <a:alpha val="65000"/>
              </a:srgbClr>
            </a:outerShdw>
          </a:effectLst>
        </p:spPr>
      </p:pic>
      <p:pic>
        <p:nvPicPr>
          <p:cNvPr id="49155" name="Picture 3"/>
          <p:cNvPicPr>
            <a:picLocks noChangeAspect="1" noChangeArrowheads="1"/>
          </p:cNvPicPr>
          <p:nvPr/>
        </p:nvPicPr>
        <p:blipFill>
          <a:blip r:embed="rId3" cstate="print"/>
          <a:srcRect/>
          <a:stretch>
            <a:fillRect/>
          </a:stretch>
        </p:blipFill>
        <p:spPr bwMode="auto">
          <a:xfrm>
            <a:off x="6172200" y="4867275"/>
            <a:ext cx="1743075" cy="685800"/>
          </a:xfrm>
          <a:prstGeom prst="rect">
            <a:avLst/>
          </a:prstGeom>
          <a:ln>
            <a:noFill/>
          </a:ln>
          <a:effectLst>
            <a:outerShdw blurRad="292100" dist="139700" dir="2700000" algn="tl" rotWithShape="0">
              <a:srgbClr val="333333">
                <a:alpha val="65000"/>
              </a:srgbClr>
            </a:outerShdw>
          </a:effectLst>
        </p:spPr>
      </p:pic>
      <p:pic>
        <p:nvPicPr>
          <p:cNvPr id="49156" name="Picture 4"/>
          <p:cNvPicPr>
            <a:picLocks noChangeAspect="1" noChangeArrowheads="1"/>
          </p:cNvPicPr>
          <p:nvPr/>
        </p:nvPicPr>
        <p:blipFill>
          <a:blip r:embed="rId4" cstate="print"/>
          <a:srcRect/>
          <a:stretch>
            <a:fillRect/>
          </a:stretch>
        </p:blipFill>
        <p:spPr bwMode="auto">
          <a:xfrm>
            <a:off x="2743200" y="4714875"/>
            <a:ext cx="1390650" cy="1076325"/>
          </a:xfrm>
          <a:prstGeom prst="rect">
            <a:avLst/>
          </a:prstGeom>
          <a:ln>
            <a:noFill/>
          </a:ln>
          <a:effectLst>
            <a:outerShdw blurRad="292100" dist="139700" dir="2700000" algn="tl" rotWithShape="0">
              <a:srgbClr val="333333">
                <a:alpha val="65000"/>
              </a:srgbClr>
            </a:outerShdw>
          </a:effectLst>
        </p:spPr>
      </p:pic>
      <p:pic>
        <p:nvPicPr>
          <p:cNvPr id="49157" name="Picture 5"/>
          <p:cNvPicPr>
            <a:picLocks noChangeAspect="1" noChangeArrowheads="1"/>
          </p:cNvPicPr>
          <p:nvPr/>
        </p:nvPicPr>
        <p:blipFill>
          <a:blip r:embed="rId5" cstate="print"/>
          <a:srcRect/>
          <a:stretch>
            <a:fillRect/>
          </a:stretch>
        </p:blipFill>
        <p:spPr bwMode="auto">
          <a:xfrm>
            <a:off x="4419600" y="3495675"/>
            <a:ext cx="1524000" cy="97155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Acceptable Concentrations</a:t>
            </a:r>
            <a:endParaRPr lang="en-US" dirty="0"/>
          </a:p>
        </p:txBody>
      </p:sp>
      <p:sp>
        <p:nvSpPr>
          <p:cNvPr id="3" name="Content Placeholder 2"/>
          <p:cNvSpPr>
            <a:spLocks noGrp="1"/>
          </p:cNvSpPr>
          <p:nvPr>
            <p:ph idx="1"/>
          </p:nvPr>
        </p:nvSpPr>
        <p:spPr/>
        <p:txBody>
          <a:bodyPr/>
          <a:lstStyle/>
          <a:p>
            <a:r>
              <a:rPr lang="en-US" smtClean="0"/>
              <a:t>Based on exposure and toxicity assessments</a:t>
            </a:r>
          </a:p>
          <a:p>
            <a:r>
              <a:rPr lang="en-US" smtClean="0"/>
              <a:t>Concentrations that can be present in recycled water and not exceed the acceptable daily intake</a:t>
            </a:r>
          </a:p>
          <a:p>
            <a:r>
              <a:rPr lang="en-US" smtClean="0"/>
              <a:t>If actual concentrations are less than acceptable concentrations, adverse health effects are unlikely</a:t>
            </a:r>
            <a:endParaRPr lang="en-US" dirty="0"/>
          </a:p>
        </p:txBody>
      </p:sp>
      <p:graphicFrame>
        <p:nvGraphicFramePr>
          <p:cNvPr id="50181" name="Object 5"/>
          <p:cNvGraphicFramePr>
            <a:graphicFrameLocks noChangeAspect="1"/>
          </p:cNvGraphicFramePr>
          <p:nvPr/>
        </p:nvGraphicFramePr>
        <p:xfrm>
          <a:off x="1371600" y="4343400"/>
          <a:ext cx="6032500" cy="712788"/>
        </p:xfrm>
        <a:graphic>
          <a:graphicData uri="http://schemas.openxmlformats.org/presentationml/2006/ole">
            <p:oleObj spid="_x0000_s2083" name="Equation" r:id="rId3" imgW="3543300" imgH="419100" progId="Equation.3">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Non-Potable Exposure Scenarios</a:t>
            </a:r>
            <a:endParaRPr lang="en-US" dirty="0"/>
          </a:p>
        </p:txBody>
      </p:sp>
      <p:sp>
        <p:nvSpPr>
          <p:cNvPr id="5" name="Content Placeholder 4"/>
          <p:cNvSpPr>
            <a:spLocks noGrp="1"/>
          </p:cNvSpPr>
          <p:nvPr>
            <p:ph idx="1"/>
          </p:nvPr>
        </p:nvSpPr>
        <p:spPr>
          <a:xfrm>
            <a:off x="457200" y="1371600"/>
            <a:ext cx="5176266" cy="4754563"/>
          </a:xfrm>
        </p:spPr>
        <p:txBody>
          <a:bodyPr/>
          <a:lstStyle/>
          <a:p>
            <a:r>
              <a:rPr lang="en-US" dirty="0" smtClean="0"/>
              <a:t>Parks, playgrounds, school yards: 	</a:t>
            </a:r>
            <a:r>
              <a:rPr lang="en-US" b="1" dirty="0" smtClean="0"/>
              <a:t>Children</a:t>
            </a:r>
          </a:p>
          <a:p>
            <a:r>
              <a:rPr lang="en-US" dirty="0" smtClean="0"/>
              <a:t>Agricultural irrigation: </a:t>
            </a:r>
            <a:br>
              <a:rPr lang="en-US" dirty="0" smtClean="0"/>
            </a:br>
            <a:r>
              <a:rPr lang="en-US" dirty="0" smtClean="0"/>
              <a:t>	</a:t>
            </a:r>
            <a:r>
              <a:rPr lang="en-US" b="1" dirty="0" smtClean="0"/>
              <a:t>Agricultural workers</a:t>
            </a:r>
          </a:p>
          <a:p>
            <a:r>
              <a:rPr lang="en-US" dirty="0" smtClean="0"/>
              <a:t>Freeway, highway, urban landscaping: </a:t>
            </a:r>
            <a:br>
              <a:rPr lang="en-US" dirty="0" smtClean="0"/>
            </a:br>
            <a:r>
              <a:rPr lang="en-US" dirty="0" smtClean="0"/>
              <a:t>	</a:t>
            </a:r>
            <a:r>
              <a:rPr lang="en-US" b="1" dirty="0" smtClean="0"/>
              <a:t>Landscape workers</a:t>
            </a:r>
          </a:p>
          <a:p>
            <a:r>
              <a:rPr lang="en-US" dirty="0" smtClean="0"/>
              <a:t>Golf courses: </a:t>
            </a:r>
            <a:br>
              <a:rPr lang="en-US" dirty="0" smtClean="0"/>
            </a:br>
            <a:r>
              <a:rPr lang="en-US" dirty="0" smtClean="0"/>
              <a:t>	</a:t>
            </a:r>
            <a:r>
              <a:rPr lang="en-US" b="1" dirty="0" smtClean="0"/>
              <a:t>Golfers</a:t>
            </a:r>
            <a:endParaRPr lang="en-US" b="1" dirty="0"/>
          </a:p>
        </p:txBody>
      </p:sp>
      <p:grpSp>
        <p:nvGrpSpPr>
          <p:cNvPr id="7" name="Group 6"/>
          <p:cNvGrpSpPr/>
          <p:nvPr/>
        </p:nvGrpSpPr>
        <p:grpSpPr>
          <a:xfrm>
            <a:off x="5633466" y="1524000"/>
            <a:ext cx="3053334" cy="3997452"/>
            <a:chOff x="5633466" y="1447800"/>
            <a:chExt cx="3053334" cy="3997452"/>
          </a:xfrm>
        </p:grpSpPr>
        <p:pic>
          <p:nvPicPr>
            <p:cNvPr id="34819" name="Picture 3"/>
            <p:cNvPicPr>
              <a:picLocks noChangeAspect="1" noChangeArrowheads="1"/>
            </p:cNvPicPr>
            <p:nvPr/>
          </p:nvPicPr>
          <p:blipFill>
            <a:blip r:embed="rId2" cstate="print"/>
            <a:srcRect/>
            <a:stretch>
              <a:fillRect/>
            </a:stretch>
          </p:blipFill>
          <p:spPr bwMode="auto">
            <a:xfrm>
              <a:off x="5638228" y="1447800"/>
              <a:ext cx="1440180" cy="1920240"/>
            </a:xfrm>
            <a:prstGeom prst="rect">
              <a:avLst/>
            </a:prstGeom>
            <a:ln>
              <a:noFill/>
            </a:ln>
            <a:effectLst>
              <a:outerShdw blurRad="292100" dist="139700" dir="2700000" algn="tl" rotWithShape="0">
                <a:srgbClr val="333333">
                  <a:alpha val="65000"/>
                </a:srgbClr>
              </a:outerShdw>
            </a:effectLst>
          </p:spPr>
        </p:pic>
        <p:pic>
          <p:nvPicPr>
            <p:cNvPr id="34820" name="Picture 4"/>
            <p:cNvPicPr>
              <a:picLocks noChangeAspect="1" noChangeArrowheads="1"/>
            </p:cNvPicPr>
            <p:nvPr/>
          </p:nvPicPr>
          <p:blipFill rotWithShape="1">
            <a:blip r:embed="rId3" cstate="print"/>
            <a:srcRect b="850"/>
            <a:stretch/>
          </p:blipFill>
          <p:spPr bwMode="auto">
            <a:xfrm>
              <a:off x="7242810" y="1447800"/>
              <a:ext cx="1443990" cy="1911477"/>
            </a:xfrm>
            <a:prstGeom prst="rect">
              <a:avLst/>
            </a:prstGeom>
            <a:ln>
              <a:noFill/>
            </a:ln>
            <a:effectLst>
              <a:outerShdw blurRad="292100" dist="139700" dir="2700000" algn="tl" rotWithShape="0">
                <a:srgbClr val="333333">
                  <a:alpha val="65000"/>
                </a:srgbClr>
              </a:outerShdw>
            </a:effectLst>
          </p:spPr>
        </p:pic>
        <p:pic>
          <p:nvPicPr>
            <p:cNvPr id="34821" name="Picture 5"/>
            <p:cNvPicPr>
              <a:picLocks noChangeAspect="1" noChangeArrowheads="1"/>
            </p:cNvPicPr>
            <p:nvPr/>
          </p:nvPicPr>
          <p:blipFill>
            <a:blip r:embed="rId4" cstate="print"/>
            <a:srcRect/>
            <a:stretch>
              <a:fillRect/>
            </a:stretch>
          </p:blipFill>
          <p:spPr bwMode="auto">
            <a:xfrm>
              <a:off x="5633466" y="3494532"/>
              <a:ext cx="1443990" cy="1950720"/>
            </a:xfrm>
            <a:prstGeom prst="rect">
              <a:avLst/>
            </a:prstGeom>
            <a:ln>
              <a:noFill/>
            </a:ln>
            <a:effectLst>
              <a:outerShdw blurRad="292100" dist="139700" dir="2700000" algn="tl" rotWithShape="0">
                <a:srgbClr val="333333">
                  <a:alpha val="65000"/>
                </a:srgbClr>
              </a:outerShdw>
            </a:effectLst>
          </p:spPr>
        </p:pic>
        <p:pic>
          <p:nvPicPr>
            <p:cNvPr id="34822" name="Picture 6"/>
            <p:cNvPicPr>
              <a:picLocks noChangeAspect="1" noChangeArrowheads="1"/>
            </p:cNvPicPr>
            <p:nvPr/>
          </p:nvPicPr>
          <p:blipFill>
            <a:blip r:embed="rId5" cstate="print"/>
            <a:srcRect/>
            <a:stretch>
              <a:fillRect/>
            </a:stretch>
          </p:blipFill>
          <p:spPr bwMode="auto">
            <a:xfrm>
              <a:off x="7233666" y="3490151"/>
              <a:ext cx="1443990" cy="1946910"/>
            </a:xfrm>
            <a:prstGeom prst="rect">
              <a:avLst/>
            </a:prstGeom>
            <a:ln>
              <a:noFill/>
            </a:ln>
            <a:effectLst>
              <a:outerShdw blurRad="292100" dist="139700" dir="2700000" algn="tl" rotWithShape="0">
                <a:srgbClr val="333333">
                  <a:alpha val="65000"/>
                </a:srgbClr>
              </a:outerShdw>
            </a:effectLst>
          </p:spPr>
        </p:pic>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3304</TotalTime>
  <Words>1727</Words>
  <Application>Microsoft Office PowerPoint</Application>
  <PresentationFormat>On-screen Show (4:3)</PresentationFormat>
  <Paragraphs>258</Paragraphs>
  <Slides>33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Stream</vt:lpstr>
      <vt:lpstr>Equation</vt:lpstr>
      <vt:lpstr>Improving Public Acceptance: Communicating Risk in Ways Easily Understood by the Public  International Water Association Barcelona, Catalunya September 29, 2011  </vt:lpstr>
      <vt:lpstr>Slide 2</vt:lpstr>
      <vt:lpstr>WRF-09-07: Risk Assessment Study of PPCPs in Recycled Water to Support Public Review</vt:lpstr>
      <vt:lpstr>Study Objectives - Literature Studies</vt:lpstr>
      <vt:lpstr>Objective of the Study</vt:lpstr>
      <vt:lpstr>Compounds of Interest</vt:lpstr>
      <vt:lpstr>Criteria for Compounds of Interest</vt:lpstr>
      <vt:lpstr>Acceptable Concentrations</vt:lpstr>
      <vt:lpstr>Non-Potable Exposure Scenarios</vt:lpstr>
      <vt:lpstr>Relative Risk Results</vt:lpstr>
      <vt:lpstr>Relative Risks for PPCPs</vt:lpstr>
      <vt:lpstr>Conclusions of Risk Assessment</vt:lpstr>
      <vt:lpstr>Communicating the Results </vt:lpstr>
      <vt:lpstr>Key Message</vt:lpstr>
      <vt:lpstr>Slide 15</vt:lpstr>
      <vt:lpstr>Non-Potable Exposure Scenarios</vt:lpstr>
      <vt:lpstr>Slide 17</vt:lpstr>
      <vt:lpstr>Slide 18</vt:lpstr>
      <vt:lpstr>Slide 19</vt:lpstr>
      <vt:lpstr>Communicating the Results </vt:lpstr>
      <vt:lpstr>Communicating the Results </vt:lpstr>
      <vt:lpstr>Communicating the Results </vt:lpstr>
      <vt:lpstr>Slide 23</vt:lpstr>
      <vt:lpstr>Best Opportunity for Message Delivery –  is One on One Interviews</vt:lpstr>
      <vt:lpstr>Methodology – How it works</vt:lpstr>
      <vt:lpstr>Methodology – How it works</vt:lpstr>
      <vt:lpstr>What we typically hear…</vt:lpstr>
      <vt:lpstr>Slide 28</vt:lpstr>
      <vt:lpstr>Slide 29</vt:lpstr>
      <vt:lpstr>Slide 30</vt:lpstr>
      <vt:lpstr>Most effective time to introduce these new materials is when the questions of water quality arises </vt:lpstr>
      <vt:lpstr>Reserve a Copy of the PPCP Communications Toolkit Today!</vt:lpstr>
      <vt:lpstr>Communicating in a way that is easily understood </vt:lpstr>
    </vt:vector>
  </TitlesOfParts>
  <Company>Graphicsmiths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Graphicsmiths</dc:creator>
  <cp:lastModifiedBy>Mark</cp:lastModifiedBy>
  <cp:revision>446</cp:revision>
  <cp:lastPrinted>2007-08-17T00:06:46Z</cp:lastPrinted>
  <dcterms:created xsi:type="dcterms:W3CDTF">2007-08-13T21:01:58Z</dcterms:created>
  <dcterms:modified xsi:type="dcterms:W3CDTF">2011-09-22T03:47:08Z</dcterms:modified>
</cp:coreProperties>
</file>